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  <p:sldMasterId id="2147483660" r:id="rId5"/>
  </p:sldMasterIdLst>
  <p:notesMasterIdLst>
    <p:notesMasterId r:id="rId24"/>
  </p:notesMasterIdLst>
  <p:sldIdLst>
    <p:sldId id="259" r:id="rId6"/>
    <p:sldId id="266" r:id="rId7"/>
    <p:sldId id="267" r:id="rId8"/>
    <p:sldId id="265" r:id="rId9"/>
    <p:sldId id="268" r:id="rId10"/>
    <p:sldId id="270" r:id="rId11"/>
    <p:sldId id="262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889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92"/>
  </p:normalViewPr>
  <p:slideViewPr>
    <p:cSldViewPr snapToGrid="0" snapToObjects="1">
      <p:cViewPr varScale="1">
        <p:scale>
          <a:sx n="98" d="100"/>
          <a:sy n="98" d="100"/>
        </p:scale>
        <p:origin x="102" y="4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Relationship Id="rId30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Radni_list_programa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Radni_list_programa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List1!$M$12</c:f>
              <c:strCache>
                <c:ptCount val="1"/>
                <c:pt idx="0">
                  <c:v>UKUPNI PRIHODI I PRIMICI</c:v>
                </c:pt>
              </c:strCache>
            </c:strRef>
          </c:tx>
          <c:spPr>
            <a:solidFill>
              <a:schemeClr val="accent2">
                <a:shade val="76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List1!$L$13:$L$16</c:f>
              <c:strCache>
                <c:ptCount val="4"/>
                <c:pt idx="0">
                  <c:v>2025.</c:v>
                </c:pt>
                <c:pt idx="1">
                  <c:v>2026.</c:v>
                </c:pt>
                <c:pt idx="2">
                  <c:v>2027.</c:v>
                </c:pt>
                <c:pt idx="3">
                  <c:v>2028.</c:v>
                </c:pt>
              </c:strCache>
            </c:strRef>
          </c:cat>
          <c:val>
            <c:numRef>
              <c:f>List1!$M$13:$M$16</c:f>
              <c:numCache>
                <c:formatCode>#,##0.00</c:formatCode>
                <c:ptCount val="4"/>
                <c:pt idx="0">
                  <c:v>6099633.5800000001</c:v>
                </c:pt>
                <c:pt idx="1">
                  <c:v>7839402</c:v>
                </c:pt>
                <c:pt idx="2">
                  <c:v>6243382</c:v>
                </c:pt>
                <c:pt idx="3">
                  <c:v>4000537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58-47AA-A748-0A16EBA6D892}"/>
            </c:ext>
          </c:extLst>
        </c:ser>
        <c:ser>
          <c:idx val="1"/>
          <c:order val="1"/>
          <c:tx>
            <c:strRef>
              <c:f>List1!$N$12</c:f>
              <c:strCache>
                <c:ptCount val="1"/>
                <c:pt idx="0">
                  <c:v>UKUPNI RASHODI I IZDACI</c:v>
                </c:pt>
              </c:strCache>
            </c:strRef>
          </c:tx>
          <c:spPr>
            <a:solidFill>
              <a:schemeClr val="accent2">
                <a:tint val="77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List1!$L$13:$L$16</c:f>
              <c:strCache>
                <c:ptCount val="4"/>
                <c:pt idx="0">
                  <c:v>2025.</c:v>
                </c:pt>
                <c:pt idx="1">
                  <c:v>2026.</c:v>
                </c:pt>
                <c:pt idx="2">
                  <c:v>2027.</c:v>
                </c:pt>
                <c:pt idx="3">
                  <c:v>2028.</c:v>
                </c:pt>
              </c:strCache>
            </c:strRef>
          </c:cat>
          <c:val>
            <c:numRef>
              <c:f>List1!$N$13:$N$16</c:f>
              <c:numCache>
                <c:formatCode>#,##0.00</c:formatCode>
                <c:ptCount val="4"/>
                <c:pt idx="0">
                  <c:v>6099633.5800000001</c:v>
                </c:pt>
                <c:pt idx="1">
                  <c:v>7839402</c:v>
                </c:pt>
                <c:pt idx="2">
                  <c:v>6243382</c:v>
                </c:pt>
                <c:pt idx="3">
                  <c:v>4000537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58-47AA-A748-0A16EBA6D8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9633488"/>
        <c:axId val="259634664"/>
        <c:axId val="0"/>
      </c:bar3DChart>
      <c:catAx>
        <c:axId val="259633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259634664"/>
        <c:crosses val="autoZero"/>
        <c:auto val="1"/>
        <c:lblAlgn val="ctr"/>
        <c:lblOffset val="100"/>
        <c:noMultiLvlLbl val="0"/>
      </c:catAx>
      <c:valAx>
        <c:axId val="259634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259633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Prodaja</c:v>
                </c:pt>
              </c:strCache>
            </c:strRef>
          </c:tx>
          <c:explosion val="7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B16-459E-90CE-9694106D0E5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B16-459E-90CE-9694106D0E5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8B16-459E-90CE-9694106D0E5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8B16-459E-90CE-9694106D0E5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8B16-459E-90CE-9694106D0E5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8B16-459E-90CE-9694106D0E5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8B16-459E-90CE-9694106D0E5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List1!$A$2:$A$8</c:f>
              <c:strCache>
                <c:ptCount val="7"/>
                <c:pt idx="0">
                  <c:v>Prihodi od poreza</c:v>
                </c:pt>
                <c:pt idx="1">
                  <c:v>Pomoći </c:v>
                </c:pt>
                <c:pt idx="2">
                  <c:v>Prihodi od imovine</c:v>
                </c:pt>
                <c:pt idx="3">
                  <c:v>Prihodi o administrativnih pristojbi i po posebnim propisma</c:v>
                </c:pt>
                <c:pt idx="4">
                  <c:v>Ostali prihodi</c:v>
                </c:pt>
                <c:pt idx="5">
                  <c:v>Prihodi od prodaje neproizvedene imovine</c:v>
                </c:pt>
                <c:pt idx="6">
                  <c:v>Prihodi od prodaje proizvedene dugotrajne imovine</c:v>
                </c:pt>
              </c:strCache>
            </c:strRef>
          </c:cat>
          <c:val>
            <c:numRef>
              <c:f>List1!$B$2:$B$8</c:f>
              <c:numCache>
                <c:formatCode>#,##0.00</c:formatCode>
                <c:ptCount val="7"/>
                <c:pt idx="0">
                  <c:v>1480170</c:v>
                </c:pt>
                <c:pt idx="1">
                  <c:v>4947027</c:v>
                </c:pt>
                <c:pt idx="2">
                  <c:v>375005</c:v>
                </c:pt>
                <c:pt idx="3">
                  <c:v>1006400</c:v>
                </c:pt>
                <c:pt idx="4">
                  <c:v>1300</c:v>
                </c:pt>
                <c:pt idx="5">
                  <c:v>29500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8B16-459E-90CE-9694106D0E57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7F3C4C-3810-4FB0-A7BA-E22561A25CE1}" type="doc">
      <dgm:prSet loTypeId="urn:microsoft.com/office/officeart/2005/8/layout/orgChart1" loCatId="hierarchy" qsTypeId="urn:microsoft.com/office/officeart/2005/8/quickstyle/3d3" qsCatId="3D" csTypeId="urn:microsoft.com/office/officeart/2005/8/colors/accent5_4" csCatId="accent5" phldr="1"/>
      <dgm:spPr/>
    </dgm:pt>
    <dgm:pt modelId="{CA490A1C-D7D1-49B3-B975-51091740FFD1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sr-Latn-RS" altLang="sr-Latn-RS" sz="1200" b="1" i="0" u="none" strike="noStrike" cap="none" normalizeH="0" baseline="0" dirty="0">
              <a:ln/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PRORAČUN</a:t>
          </a:r>
          <a:endParaRPr kumimoji="0" lang="sr-Latn-RS" altLang="sr-Latn-RS" sz="1200" b="1" i="0" u="none" strike="noStrike" cap="none" normalizeH="0" baseline="0" dirty="0">
            <a:ln/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5C62F4-90F1-4AD2-8F64-BA380EADCCDA}" type="parTrans" cxnId="{9BF3AF26-3D89-4A36-B55C-D3287B31FBB2}">
      <dgm:prSet/>
      <dgm:spPr/>
      <dgm:t>
        <a:bodyPr/>
        <a:lstStyle/>
        <a:p>
          <a:endParaRPr lang="hr-HR">
            <a:latin typeface="Arial Narrow" panose="020B0606020202030204" pitchFamily="34" charset="0"/>
          </a:endParaRPr>
        </a:p>
      </dgm:t>
    </dgm:pt>
    <dgm:pt modelId="{9397F301-BD01-42B5-91EC-C95E4800C4B5}" type="sibTrans" cxnId="{9BF3AF26-3D89-4A36-B55C-D3287B31FBB2}">
      <dgm:prSet/>
      <dgm:spPr/>
      <dgm:t>
        <a:bodyPr/>
        <a:lstStyle/>
        <a:p>
          <a:endParaRPr lang="hr-HR">
            <a:latin typeface="Arial Narrow" panose="020B0606020202030204" pitchFamily="34" charset="0"/>
          </a:endParaRPr>
        </a:p>
      </dgm:t>
    </dgm:pt>
    <dgm:pt modelId="{A3D02A9C-461A-48D4-BF59-216841C1065C}">
      <dgm:prSet custT="1"/>
      <dgm:spPr>
        <a:solidFill>
          <a:schemeClr val="accent2">
            <a:lumMod val="50000"/>
          </a:schemeClr>
        </a:solidFill>
      </dgm:spPr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sr-Latn-RS" altLang="sr-Latn-RS" sz="1100" b="1" i="0" u="none" strike="noStrike" cap="none" normalizeH="0" baseline="0" dirty="0">
              <a:ln/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OPĆI DIO</a:t>
          </a:r>
          <a:endParaRPr kumimoji="0" lang="sr-Latn-RS" altLang="sr-Latn-RS" sz="1100" b="1" i="0" u="none" strike="noStrike" cap="none" normalizeH="0" baseline="0" dirty="0">
            <a:ln/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A83E53-894D-45DE-956D-94DBB14AD998}" type="parTrans" cxnId="{1C88FF21-F576-4E8B-BA0F-1C551323BF26}">
      <dgm:prSet/>
      <dgm:spPr/>
      <dgm:t>
        <a:bodyPr/>
        <a:lstStyle/>
        <a:p>
          <a:endParaRPr lang="hr-HR">
            <a:latin typeface="Arial Narrow" panose="020B0606020202030204" pitchFamily="34" charset="0"/>
          </a:endParaRPr>
        </a:p>
      </dgm:t>
    </dgm:pt>
    <dgm:pt modelId="{58412E9C-E442-4A0E-BDDE-B9BFA77B4116}" type="sibTrans" cxnId="{1C88FF21-F576-4E8B-BA0F-1C551323BF26}">
      <dgm:prSet/>
      <dgm:spPr/>
      <dgm:t>
        <a:bodyPr/>
        <a:lstStyle/>
        <a:p>
          <a:endParaRPr lang="hr-HR">
            <a:latin typeface="Arial Narrow" panose="020B0606020202030204" pitchFamily="34" charset="0"/>
          </a:endParaRPr>
        </a:p>
      </dgm:t>
    </dgm:pt>
    <dgm:pt modelId="{7710E707-0063-46D0-ADFB-6DF0190E7C25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sr-Latn-RS" altLang="sr-Latn-RS" sz="1100" b="1" i="0" u="none" strike="noStrike" cap="none" normalizeH="0" baseline="0" dirty="0">
              <a:ln/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RAČUN PRIHODA I RASHODA</a:t>
          </a:r>
          <a:endParaRPr kumimoji="0" lang="sr-Latn-RS" altLang="sr-Latn-RS" sz="1100" b="1" i="0" u="none" strike="noStrike" cap="none" normalizeH="0" baseline="0" dirty="0">
            <a:ln/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6264F2-8841-4CE1-9728-21F50C3BC794}" type="parTrans" cxnId="{A02CF9D4-AD71-415E-A752-F2E8D1048FE3}">
      <dgm:prSet/>
      <dgm:spPr/>
      <dgm:t>
        <a:bodyPr/>
        <a:lstStyle/>
        <a:p>
          <a:endParaRPr lang="hr-HR">
            <a:latin typeface="Arial Narrow" panose="020B0606020202030204" pitchFamily="34" charset="0"/>
          </a:endParaRPr>
        </a:p>
      </dgm:t>
    </dgm:pt>
    <dgm:pt modelId="{B6FDA8A1-5436-41A6-AFEE-66E174EAAF5E}" type="sibTrans" cxnId="{A02CF9D4-AD71-415E-A752-F2E8D1048FE3}">
      <dgm:prSet/>
      <dgm:spPr/>
      <dgm:t>
        <a:bodyPr/>
        <a:lstStyle/>
        <a:p>
          <a:endParaRPr lang="hr-HR">
            <a:latin typeface="Arial Narrow" panose="020B0606020202030204" pitchFamily="34" charset="0"/>
          </a:endParaRPr>
        </a:p>
      </dgm:t>
    </dgm:pt>
    <dgm:pt modelId="{19005BCD-3824-434A-8ACB-8B0370E5D7C2}">
      <dgm:prSet custT="1"/>
      <dgm:spPr>
        <a:solidFill>
          <a:schemeClr val="accent2">
            <a:lumMod val="50000"/>
          </a:schemeClr>
        </a:solidFill>
      </dgm:spPr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sr-Latn-RS" altLang="sr-Latn-RS" sz="1100" b="1" i="0" u="none" strike="noStrike" cap="none" normalizeH="0" baseline="0" dirty="0">
              <a:ln/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PRIHODI</a:t>
          </a:r>
          <a:endParaRPr kumimoji="0" lang="sr-Latn-RS" altLang="sr-Latn-RS" sz="1100" b="1" i="0" u="none" strike="noStrike" cap="none" normalizeH="0" baseline="0" dirty="0">
            <a:ln/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484409-B7B8-4766-8B92-DAA81ED8B2EB}" type="parTrans" cxnId="{9AFD1465-7533-4A17-A53D-53977A2CC58D}">
      <dgm:prSet/>
      <dgm:spPr/>
      <dgm:t>
        <a:bodyPr/>
        <a:lstStyle/>
        <a:p>
          <a:endParaRPr lang="hr-HR">
            <a:latin typeface="Arial Narrow" panose="020B0606020202030204" pitchFamily="34" charset="0"/>
          </a:endParaRPr>
        </a:p>
      </dgm:t>
    </dgm:pt>
    <dgm:pt modelId="{73AB836B-8A7A-461B-9DF3-FB227324A7B9}" type="sibTrans" cxnId="{9AFD1465-7533-4A17-A53D-53977A2CC58D}">
      <dgm:prSet/>
      <dgm:spPr/>
      <dgm:t>
        <a:bodyPr/>
        <a:lstStyle/>
        <a:p>
          <a:endParaRPr lang="hr-HR">
            <a:latin typeface="Arial Narrow" panose="020B0606020202030204" pitchFamily="34" charset="0"/>
          </a:endParaRPr>
        </a:p>
      </dgm:t>
    </dgm:pt>
    <dgm:pt modelId="{9F647A39-F2E5-45B9-8396-AD9CBBCF2EE3}">
      <dgm:prSet custT="1"/>
      <dgm:spPr>
        <a:solidFill>
          <a:schemeClr val="accent2">
            <a:lumMod val="50000"/>
          </a:schemeClr>
        </a:solidFill>
      </dgm:spPr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sr-Latn-RS" altLang="sr-Latn-RS" sz="1100" b="1" i="0" u="none" strike="noStrike" cap="none" normalizeH="0" baseline="0" dirty="0">
              <a:ln/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RASHODI</a:t>
          </a:r>
          <a:endParaRPr kumimoji="0" lang="sr-Latn-RS" altLang="sr-Latn-RS" sz="1100" b="1" i="0" u="none" strike="noStrike" cap="none" normalizeH="0" baseline="0" dirty="0">
            <a:ln/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422E3B-8FCD-4C19-97B3-C8F96B3F3150}" type="parTrans" cxnId="{3710095C-7297-4D5D-AC64-2FFF63A84CBF}">
      <dgm:prSet/>
      <dgm:spPr/>
      <dgm:t>
        <a:bodyPr/>
        <a:lstStyle/>
        <a:p>
          <a:endParaRPr lang="hr-HR">
            <a:latin typeface="Arial Narrow" panose="020B0606020202030204" pitchFamily="34" charset="0"/>
          </a:endParaRPr>
        </a:p>
      </dgm:t>
    </dgm:pt>
    <dgm:pt modelId="{00C99ADD-9CE2-4C3D-ACB3-A14467B10DD3}" type="sibTrans" cxnId="{3710095C-7297-4D5D-AC64-2FFF63A84CBF}">
      <dgm:prSet/>
      <dgm:spPr/>
      <dgm:t>
        <a:bodyPr/>
        <a:lstStyle/>
        <a:p>
          <a:endParaRPr lang="hr-HR">
            <a:latin typeface="Arial Narrow" panose="020B0606020202030204" pitchFamily="34" charset="0"/>
          </a:endParaRPr>
        </a:p>
      </dgm:t>
    </dgm:pt>
    <dgm:pt modelId="{AD64AF3D-8CBF-4848-83B4-B6C3C8F0092D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sr-Latn-RS" altLang="sr-Latn-RS" sz="1100" b="1" i="0" u="none" strike="noStrike" cap="none" normalizeH="0" baseline="0" dirty="0">
              <a:ln/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RAČUN </a:t>
          </a:r>
          <a:endParaRPr kumimoji="0" lang="sr-Latn-RS" altLang="sr-Latn-RS" sz="1100" b="1" i="0" u="none" strike="noStrike" cap="none" normalizeH="0" baseline="0" dirty="0">
            <a:ln/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sr-Latn-RS" altLang="sr-Latn-RS" sz="1100" b="1" i="0" u="none" strike="noStrike" cap="none" normalizeH="0" baseline="0" dirty="0">
              <a:ln/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FINANCIRANJA</a:t>
          </a:r>
          <a:endParaRPr kumimoji="0" lang="sr-Latn-RS" altLang="sr-Latn-RS" sz="1100" b="1" i="0" u="none" strike="noStrike" cap="none" normalizeH="0" baseline="0" dirty="0">
            <a:ln/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7DBF41-9C07-4611-B162-FD1176BA7028}" type="parTrans" cxnId="{ADF18132-A6AA-44F3-993F-CED3BDEE1379}">
      <dgm:prSet/>
      <dgm:spPr/>
      <dgm:t>
        <a:bodyPr/>
        <a:lstStyle/>
        <a:p>
          <a:endParaRPr lang="hr-HR">
            <a:latin typeface="Arial Narrow" panose="020B0606020202030204" pitchFamily="34" charset="0"/>
          </a:endParaRPr>
        </a:p>
      </dgm:t>
    </dgm:pt>
    <dgm:pt modelId="{A1DAFF47-23AE-49D4-B44B-B179FDB02920}" type="sibTrans" cxnId="{ADF18132-A6AA-44F3-993F-CED3BDEE1379}">
      <dgm:prSet/>
      <dgm:spPr/>
      <dgm:t>
        <a:bodyPr/>
        <a:lstStyle/>
        <a:p>
          <a:endParaRPr lang="hr-HR">
            <a:latin typeface="Arial Narrow" panose="020B0606020202030204" pitchFamily="34" charset="0"/>
          </a:endParaRPr>
        </a:p>
      </dgm:t>
    </dgm:pt>
    <dgm:pt modelId="{D62FF7C4-127E-4E27-B96D-6DE528BB8B65}">
      <dgm:prSet custT="1"/>
      <dgm:spPr>
        <a:solidFill>
          <a:schemeClr val="accent2">
            <a:lumMod val="50000"/>
          </a:schemeClr>
        </a:solidFill>
      </dgm:spPr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sr-Latn-RS" altLang="sr-Latn-RS" sz="1100" b="1" i="0" u="none" strike="noStrike" cap="none" normalizeH="0" baseline="0" dirty="0">
              <a:ln/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PRIMICI OD FINANCIJSKE IMOVINE I ZADUŽIVANJA</a:t>
          </a:r>
          <a:endParaRPr kumimoji="0" lang="sr-Latn-RS" altLang="sr-Latn-RS" sz="1100" b="1" i="0" u="none" strike="noStrike" cap="none" normalizeH="0" baseline="0" dirty="0">
            <a:ln/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889C25-C036-4884-9315-E2561F6B6B19}" type="parTrans" cxnId="{34075923-6E4E-4A72-A0B6-FF8BB5677665}">
      <dgm:prSet/>
      <dgm:spPr/>
      <dgm:t>
        <a:bodyPr/>
        <a:lstStyle/>
        <a:p>
          <a:endParaRPr lang="hr-HR">
            <a:latin typeface="Arial Narrow" panose="020B0606020202030204" pitchFamily="34" charset="0"/>
          </a:endParaRPr>
        </a:p>
      </dgm:t>
    </dgm:pt>
    <dgm:pt modelId="{D3ABF946-7F25-4442-B7F4-57CC116F7404}" type="sibTrans" cxnId="{34075923-6E4E-4A72-A0B6-FF8BB5677665}">
      <dgm:prSet/>
      <dgm:spPr/>
      <dgm:t>
        <a:bodyPr/>
        <a:lstStyle/>
        <a:p>
          <a:endParaRPr lang="hr-HR">
            <a:latin typeface="Arial Narrow" panose="020B0606020202030204" pitchFamily="34" charset="0"/>
          </a:endParaRPr>
        </a:p>
      </dgm:t>
    </dgm:pt>
    <dgm:pt modelId="{25EE01FF-0C5F-4754-BECE-9C937A2A2668}">
      <dgm:prSet custT="1"/>
      <dgm:spPr>
        <a:solidFill>
          <a:schemeClr val="accent2">
            <a:lumMod val="50000"/>
          </a:schemeClr>
        </a:solidFill>
      </dgm:spPr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sr-Latn-RS" altLang="sr-Latn-RS" sz="1100" b="1" i="0" u="none" strike="noStrike" cap="none" normalizeH="0" baseline="0" dirty="0">
              <a:ln/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IZDACI ZA FINANCIJSKU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sr-Latn-RS" altLang="sr-Latn-RS" sz="1100" b="1" i="0" u="none" strike="noStrike" cap="none" normalizeH="0" baseline="0" dirty="0">
              <a:ln/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IMOVINU I OTPLATU ZAJMOVA</a:t>
          </a:r>
          <a:endParaRPr kumimoji="0" lang="sr-Latn-RS" altLang="sr-Latn-RS" sz="1100" b="1" i="0" u="none" strike="noStrike" cap="none" normalizeH="0" baseline="0" dirty="0">
            <a:ln/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4C4A86B-0525-4D8D-BD2D-F5D30784FF94}" type="parTrans" cxnId="{EA2F7C2B-4CFD-461E-9F2D-3A01F5E82614}">
      <dgm:prSet/>
      <dgm:spPr/>
      <dgm:t>
        <a:bodyPr/>
        <a:lstStyle/>
        <a:p>
          <a:endParaRPr lang="hr-HR">
            <a:latin typeface="Arial Narrow" panose="020B0606020202030204" pitchFamily="34" charset="0"/>
          </a:endParaRPr>
        </a:p>
      </dgm:t>
    </dgm:pt>
    <dgm:pt modelId="{A9509715-E960-450A-AB69-96EED53EECBF}" type="sibTrans" cxnId="{EA2F7C2B-4CFD-461E-9F2D-3A01F5E82614}">
      <dgm:prSet/>
      <dgm:spPr/>
      <dgm:t>
        <a:bodyPr/>
        <a:lstStyle/>
        <a:p>
          <a:endParaRPr lang="hr-HR">
            <a:latin typeface="Arial Narrow" panose="020B0606020202030204" pitchFamily="34" charset="0"/>
          </a:endParaRPr>
        </a:p>
      </dgm:t>
    </dgm:pt>
    <dgm:pt modelId="{E0D92A9D-5F18-4224-B55C-D2C2B669E39F}">
      <dgm:prSet custT="1"/>
      <dgm:spPr>
        <a:solidFill>
          <a:schemeClr val="accent2">
            <a:lumMod val="50000"/>
          </a:schemeClr>
        </a:solidFill>
      </dgm:spPr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sr-Latn-RS" altLang="sr-Latn-RS" sz="1100" b="1" i="0" u="none" strike="noStrike" cap="none" normalizeH="0" baseline="0" dirty="0">
              <a:ln/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POSEBNI DIO</a:t>
          </a:r>
          <a:endParaRPr kumimoji="0" lang="sr-Latn-RS" altLang="sr-Latn-RS" sz="1100" b="1" i="0" u="none" strike="noStrike" cap="none" normalizeH="0" baseline="0" dirty="0">
            <a:ln/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1C10E3-935E-4EE8-9C71-0E13EB706CAE}" type="parTrans" cxnId="{EFBB264D-B6DC-4A5A-A604-DC33BDBD133E}">
      <dgm:prSet/>
      <dgm:spPr/>
      <dgm:t>
        <a:bodyPr/>
        <a:lstStyle/>
        <a:p>
          <a:endParaRPr lang="hr-HR">
            <a:latin typeface="Arial Narrow" panose="020B0606020202030204" pitchFamily="34" charset="0"/>
          </a:endParaRPr>
        </a:p>
      </dgm:t>
    </dgm:pt>
    <dgm:pt modelId="{2CF8A71A-9F77-4D38-8CB3-70711404CB15}" type="sibTrans" cxnId="{EFBB264D-B6DC-4A5A-A604-DC33BDBD133E}">
      <dgm:prSet/>
      <dgm:spPr/>
      <dgm:t>
        <a:bodyPr/>
        <a:lstStyle/>
        <a:p>
          <a:endParaRPr lang="hr-HR">
            <a:latin typeface="Arial Narrow" panose="020B0606020202030204" pitchFamily="34" charset="0"/>
          </a:endParaRPr>
        </a:p>
      </dgm:t>
    </dgm:pt>
    <dgm:pt modelId="{2821352C-3E52-4260-AEDE-AE7AB84503DD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sr-Latn-RS" altLang="sr-Latn-RS" sz="1100" b="1" i="0" u="none" strike="noStrike" cap="none" normalizeH="0" baseline="0" dirty="0">
              <a:ln/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PLAN RASHODA I IZDATAKA</a:t>
          </a:r>
          <a:endParaRPr kumimoji="0" lang="sr-Latn-RS" altLang="sr-Latn-RS" sz="1100" b="1" i="0" u="none" strike="noStrike" cap="none" normalizeH="0" baseline="0" dirty="0">
            <a:ln/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9F7476-F005-482E-A553-99E11511CF10}" type="parTrans" cxnId="{AC0FFA07-D1AD-4158-A9F4-0312140EC749}">
      <dgm:prSet/>
      <dgm:spPr/>
      <dgm:t>
        <a:bodyPr/>
        <a:lstStyle/>
        <a:p>
          <a:endParaRPr lang="hr-HR">
            <a:latin typeface="Arial Narrow" panose="020B0606020202030204" pitchFamily="34" charset="0"/>
          </a:endParaRPr>
        </a:p>
      </dgm:t>
    </dgm:pt>
    <dgm:pt modelId="{D7B7503A-D51A-4166-8596-8E0A6317AB13}" type="sibTrans" cxnId="{AC0FFA07-D1AD-4158-A9F4-0312140EC749}">
      <dgm:prSet/>
      <dgm:spPr/>
      <dgm:t>
        <a:bodyPr/>
        <a:lstStyle/>
        <a:p>
          <a:endParaRPr lang="hr-HR">
            <a:latin typeface="Arial Narrow" panose="020B0606020202030204" pitchFamily="34" charset="0"/>
          </a:endParaRPr>
        </a:p>
      </dgm:t>
    </dgm:pt>
    <dgm:pt modelId="{7C3FE42C-857C-45F2-B7CE-8ECEC46D3ED0}" type="pres">
      <dgm:prSet presAssocID="{717F3C4C-3810-4FB0-A7BA-E22561A25CE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6AAD103-DE1B-4CF2-9671-069D6B15C73F}" type="pres">
      <dgm:prSet presAssocID="{CA490A1C-D7D1-49B3-B975-51091740FFD1}" presName="hierRoot1" presStyleCnt="0">
        <dgm:presLayoutVars>
          <dgm:hierBranch/>
        </dgm:presLayoutVars>
      </dgm:prSet>
      <dgm:spPr/>
    </dgm:pt>
    <dgm:pt modelId="{8E42FA95-9753-4617-B1C7-3F254BD2BF5E}" type="pres">
      <dgm:prSet presAssocID="{CA490A1C-D7D1-49B3-B975-51091740FFD1}" presName="rootComposite1" presStyleCnt="0"/>
      <dgm:spPr/>
    </dgm:pt>
    <dgm:pt modelId="{01C0D79F-FFCF-435F-8133-9527D67F2DF2}" type="pres">
      <dgm:prSet presAssocID="{CA490A1C-D7D1-49B3-B975-51091740FFD1}" presName="rootText1" presStyleLbl="node0" presStyleIdx="0" presStyleCnt="1" custLinFactNeighborX="-89954" custLinFactNeighborY="-6852">
        <dgm:presLayoutVars>
          <dgm:chPref val="3"/>
        </dgm:presLayoutVars>
      </dgm:prSet>
      <dgm:spPr/>
      <dgm:t>
        <a:bodyPr/>
        <a:lstStyle/>
        <a:p>
          <a:endParaRPr lang="hr-HR"/>
        </a:p>
      </dgm:t>
    </dgm:pt>
    <dgm:pt modelId="{11682987-AA57-4867-BF41-D5C50FB463D1}" type="pres">
      <dgm:prSet presAssocID="{CA490A1C-D7D1-49B3-B975-51091740FFD1}" presName="rootConnector1" presStyleLbl="node1" presStyleIdx="0" presStyleCnt="0"/>
      <dgm:spPr/>
      <dgm:t>
        <a:bodyPr/>
        <a:lstStyle/>
        <a:p>
          <a:endParaRPr lang="hr-HR"/>
        </a:p>
      </dgm:t>
    </dgm:pt>
    <dgm:pt modelId="{EF167813-0F01-475C-995C-880300E5C74C}" type="pres">
      <dgm:prSet presAssocID="{CA490A1C-D7D1-49B3-B975-51091740FFD1}" presName="hierChild2" presStyleCnt="0"/>
      <dgm:spPr/>
    </dgm:pt>
    <dgm:pt modelId="{B5A0F447-5382-4751-BC37-D2824E981175}" type="pres">
      <dgm:prSet presAssocID="{32A83E53-894D-45DE-956D-94DBB14AD998}" presName="Name35" presStyleLbl="parChTrans1D2" presStyleIdx="0" presStyleCnt="2"/>
      <dgm:spPr/>
      <dgm:t>
        <a:bodyPr/>
        <a:lstStyle/>
        <a:p>
          <a:endParaRPr lang="hr-HR"/>
        </a:p>
      </dgm:t>
    </dgm:pt>
    <dgm:pt modelId="{BF77294A-4499-4DC9-A436-4ABA53663182}" type="pres">
      <dgm:prSet presAssocID="{A3D02A9C-461A-48D4-BF59-216841C1065C}" presName="hierRoot2" presStyleCnt="0">
        <dgm:presLayoutVars>
          <dgm:hierBranch/>
        </dgm:presLayoutVars>
      </dgm:prSet>
      <dgm:spPr/>
    </dgm:pt>
    <dgm:pt modelId="{EE5F8BE3-A5BD-497F-ABD5-DB10101FF5CB}" type="pres">
      <dgm:prSet presAssocID="{A3D02A9C-461A-48D4-BF59-216841C1065C}" presName="rootComposite" presStyleCnt="0"/>
      <dgm:spPr/>
    </dgm:pt>
    <dgm:pt modelId="{946B2D62-7DD5-4051-A035-DF6B2FECBEC0}" type="pres">
      <dgm:prSet presAssocID="{A3D02A9C-461A-48D4-BF59-216841C1065C}" presName="rootText" presStyleLbl="node2" presStyleIdx="0" presStyleCnt="2" custLinFactX="-44730" custLinFactNeighborX="-100000">
        <dgm:presLayoutVars>
          <dgm:chPref val="3"/>
        </dgm:presLayoutVars>
      </dgm:prSet>
      <dgm:spPr/>
      <dgm:t>
        <a:bodyPr/>
        <a:lstStyle/>
        <a:p>
          <a:endParaRPr lang="hr-HR"/>
        </a:p>
      </dgm:t>
    </dgm:pt>
    <dgm:pt modelId="{714713F3-CCDE-470E-B330-0C521AEE211B}" type="pres">
      <dgm:prSet presAssocID="{A3D02A9C-461A-48D4-BF59-216841C1065C}" presName="rootConnector" presStyleLbl="node2" presStyleIdx="0" presStyleCnt="2"/>
      <dgm:spPr/>
      <dgm:t>
        <a:bodyPr/>
        <a:lstStyle/>
        <a:p>
          <a:endParaRPr lang="hr-HR"/>
        </a:p>
      </dgm:t>
    </dgm:pt>
    <dgm:pt modelId="{596C6CF6-8DA2-4737-AD94-A31E03F93323}" type="pres">
      <dgm:prSet presAssocID="{A3D02A9C-461A-48D4-BF59-216841C1065C}" presName="hierChild4" presStyleCnt="0"/>
      <dgm:spPr/>
    </dgm:pt>
    <dgm:pt modelId="{39D37D70-C567-4108-BA96-2B464EE2DB9C}" type="pres">
      <dgm:prSet presAssocID="{FD6264F2-8841-4CE1-9728-21F50C3BC794}" presName="Name35" presStyleLbl="parChTrans1D3" presStyleIdx="0" presStyleCnt="3"/>
      <dgm:spPr/>
      <dgm:t>
        <a:bodyPr/>
        <a:lstStyle/>
        <a:p>
          <a:endParaRPr lang="hr-HR"/>
        </a:p>
      </dgm:t>
    </dgm:pt>
    <dgm:pt modelId="{7CAA6637-C3C7-4E43-865A-88D8D7786DA5}" type="pres">
      <dgm:prSet presAssocID="{7710E707-0063-46D0-ADFB-6DF0190E7C25}" presName="hierRoot2" presStyleCnt="0">
        <dgm:presLayoutVars>
          <dgm:hierBranch/>
        </dgm:presLayoutVars>
      </dgm:prSet>
      <dgm:spPr/>
    </dgm:pt>
    <dgm:pt modelId="{ADAA3534-6A77-4BEA-A200-0E1C3AE01C16}" type="pres">
      <dgm:prSet presAssocID="{7710E707-0063-46D0-ADFB-6DF0190E7C25}" presName="rootComposite" presStyleCnt="0"/>
      <dgm:spPr/>
    </dgm:pt>
    <dgm:pt modelId="{DC6DBFDD-8393-4288-8C0E-9A58BC195FBF}" type="pres">
      <dgm:prSet presAssocID="{7710E707-0063-46D0-ADFB-6DF0190E7C25}" presName="rootText" presStyleLbl="node3" presStyleIdx="0" presStyleCnt="3" custScaleX="137915" custLinFactNeighborX="-73973" custLinFactNeighborY="-6690">
        <dgm:presLayoutVars>
          <dgm:chPref val="3"/>
        </dgm:presLayoutVars>
      </dgm:prSet>
      <dgm:spPr/>
      <dgm:t>
        <a:bodyPr/>
        <a:lstStyle/>
        <a:p>
          <a:endParaRPr lang="hr-HR"/>
        </a:p>
      </dgm:t>
    </dgm:pt>
    <dgm:pt modelId="{CB581E55-D47A-4AA0-9827-E3286A20A7A2}" type="pres">
      <dgm:prSet presAssocID="{7710E707-0063-46D0-ADFB-6DF0190E7C25}" presName="rootConnector" presStyleLbl="node3" presStyleIdx="0" presStyleCnt="3"/>
      <dgm:spPr/>
      <dgm:t>
        <a:bodyPr/>
        <a:lstStyle/>
        <a:p>
          <a:endParaRPr lang="hr-HR"/>
        </a:p>
      </dgm:t>
    </dgm:pt>
    <dgm:pt modelId="{9750CC8F-A2DE-4753-8599-7192A4A06CDF}" type="pres">
      <dgm:prSet presAssocID="{7710E707-0063-46D0-ADFB-6DF0190E7C25}" presName="hierChild4" presStyleCnt="0"/>
      <dgm:spPr/>
    </dgm:pt>
    <dgm:pt modelId="{8488E8CE-9F06-466A-B4C3-1150BD08E992}" type="pres">
      <dgm:prSet presAssocID="{DE484409-B7B8-4766-8B92-DAA81ED8B2EB}" presName="Name35" presStyleLbl="parChTrans1D4" presStyleIdx="0" presStyleCnt="4"/>
      <dgm:spPr/>
      <dgm:t>
        <a:bodyPr/>
        <a:lstStyle/>
        <a:p>
          <a:endParaRPr lang="hr-HR"/>
        </a:p>
      </dgm:t>
    </dgm:pt>
    <dgm:pt modelId="{1FA90620-3478-47C7-BF52-218A6CC46070}" type="pres">
      <dgm:prSet presAssocID="{19005BCD-3824-434A-8ACB-8B0370E5D7C2}" presName="hierRoot2" presStyleCnt="0">
        <dgm:presLayoutVars>
          <dgm:hierBranch val="r"/>
        </dgm:presLayoutVars>
      </dgm:prSet>
      <dgm:spPr/>
    </dgm:pt>
    <dgm:pt modelId="{DACCD7CA-A65F-46A7-8CCF-755245D26721}" type="pres">
      <dgm:prSet presAssocID="{19005BCD-3824-434A-8ACB-8B0370E5D7C2}" presName="rootComposite" presStyleCnt="0"/>
      <dgm:spPr/>
    </dgm:pt>
    <dgm:pt modelId="{96079BE0-538D-4DEB-A751-778CB1CAB8E7}" type="pres">
      <dgm:prSet presAssocID="{19005BCD-3824-434A-8ACB-8B0370E5D7C2}" presName="rootText" presStyleLbl="node4" presStyleIdx="0" presStyleCnt="4" custLinFactNeighborX="-83212" custLinFactNeighborY="182">
        <dgm:presLayoutVars>
          <dgm:chPref val="3"/>
        </dgm:presLayoutVars>
      </dgm:prSet>
      <dgm:spPr/>
      <dgm:t>
        <a:bodyPr/>
        <a:lstStyle/>
        <a:p>
          <a:endParaRPr lang="hr-HR"/>
        </a:p>
      </dgm:t>
    </dgm:pt>
    <dgm:pt modelId="{E2A711F9-94AA-47C9-A387-C6D6704A1048}" type="pres">
      <dgm:prSet presAssocID="{19005BCD-3824-434A-8ACB-8B0370E5D7C2}" presName="rootConnector" presStyleLbl="node4" presStyleIdx="0" presStyleCnt="4"/>
      <dgm:spPr/>
      <dgm:t>
        <a:bodyPr/>
        <a:lstStyle/>
        <a:p>
          <a:endParaRPr lang="hr-HR"/>
        </a:p>
      </dgm:t>
    </dgm:pt>
    <dgm:pt modelId="{085DA231-DE51-4462-B5C5-350965B12324}" type="pres">
      <dgm:prSet presAssocID="{19005BCD-3824-434A-8ACB-8B0370E5D7C2}" presName="hierChild4" presStyleCnt="0"/>
      <dgm:spPr/>
    </dgm:pt>
    <dgm:pt modelId="{2F7773B5-2885-4304-B6C8-24112BA62174}" type="pres">
      <dgm:prSet presAssocID="{19005BCD-3824-434A-8ACB-8B0370E5D7C2}" presName="hierChild5" presStyleCnt="0"/>
      <dgm:spPr/>
    </dgm:pt>
    <dgm:pt modelId="{79015657-ED44-46EA-8FE8-5927EC58A49D}" type="pres">
      <dgm:prSet presAssocID="{5A422E3B-8FCD-4C19-97B3-C8F96B3F3150}" presName="Name35" presStyleLbl="parChTrans1D4" presStyleIdx="1" presStyleCnt="4"/>
      <dgm:spPr/>
      <dgm:t>
        <a:bodyPr/>
        <a:lstStyle/>
        <a:p>
          <a:endParaRPr lang="hr-HR"/>
        </a:p>
      </dgm:t>
    </dgm:pt>
    <dgm:pt modelId="{1581A030-A047-456F-985C-192D5915588F}" type="pres">
      <dgm:prSet presAssocID="{9F647A39-F2E5-45B9-8396-AD9CBBCF2EE3}" presName="hierRoot2" presStyleCnt="0">
        <dgm:presLayoutVars>
          <dgm:hierBranch val="r"/>
        </dgm:presLayoutVars>
      </dgm:prSet>
      <dgm:spPr/>
    </dgm:pt>
    <dgm:pt modelId="{94F12A1B-99FF-4B22-A03E-F31B461DE21B}" type="pres">
      <dgm:prSet presAssocID="{9F647A39-F2E5-45B9-8396-AD9CBBCF2EE3}" presName="rootComposite" presStyleCnt="0"/>
      <dgm:spPr/>
    </dgm:pt>
    <dgm:pt modelId="{7135C25D-D89A-4214-9BD1-D01B3B3114E3}" type="pres">
      <dgm:prSet presAssocID="{9F647A39-F2E5-45B9-8396-AD9CBBCF2EE3}" presName="rootText" presStyleLbl="node4" presStyleIdx="1" presStyleCnt="4" custLinFactNeighborX="-74777" custLinFactNeighborY="182">
        <dgm:presLayoutVars>
          <dgm:chPref val="3"/>
        </dgm:presLayoutVars>
      </dgm:prSet>
      <dgm:spPr/>
      <dgm:t>
        <a:bodyPr/>
        <a:lstStyle/>
        <a:p>
          <a:endParaRPr lang="hr-HR"/>
        </a:p>
      </dgm:t>
    </dgm:pt>
    <dgm:pt modelId="{E37A7772-C06C-4ACF-889C-2129B77D7164}" type="pres">
      <dgm:prSet presAssocID="{9F647A39-F2E5-45B9-8396-AD9CBBCF2EE3}" presName="rootConnector" presStyleLbl="node4" presStyleIdx="1" presStyleCnt="4"/>
      <dgm:spPr/>
      <dgm:t>
        <a:bodyPr/>
        <a:lstStyle/>
        <a:p>
          <a:endParaRPr lang="hr-HR"/>
        </a:p>
      </dgm:t>
    </dgm:pt>
    <dgm:pt modelId="{EA98E016-1F1C-4EF7-BB2C-7EB3F432A785}" type="pres">
      <dgm:prSet presAssocID="{9F647A39-F2E5-45B9-8396-AD9CBBCF2EE3}" presName="hierChild4" presStyleCnt="0"/>
      <dgm:spPr/>
    </dgm:pt>
    <dgm:pt modelId="{A69EE7AF-9930-47D5-AF46-73BAC83B78B2}" type="pres">
      <dgm:prSet presAssocID="{9F647A39-F2E5-45B9-8396-AD9CBBCF2EE3}" presName="hierChild5" presStyleCnt="0"/>
      <dgm:spPr/>
    </dgm:pt>
    <dgm:pt modelId="{C85636C4-C4BA-4907-B6C7-838E581F087C}" type="pres">
      <dgm:prSet presAssocID="{7710E707-0063-46D0-ADFB-6DF0190E7C25}" presName="hierChild5" presStyleCnt="0"/>
      <dgm:spPr/>
    </dgm:pt>
    <dgm:pt modelId="{ADF5ABA9-6AC5-4AFC-A5CB-2B0F074489B6}" type="pres">
      <dgm:prSet presAssocID="{A97DBF41-9C07-4611-B162-FD1176BA7028}" presName="Name35" presStyleLbl="parChTrans1D3" presStyleIdx="1" presStyleCnt="3"/>
      <dgm:spPr/>
      <dgm:t>
        <a:bodyPr/>
        <a:lstStyle/>
        <a:p>
          <a:endParaRPr lang="hr-HR"/>
        </a:p>
      </dgm:t>
    </dgm:pt>
    <dgm:pt modelId="{6A50ABCF-593E-4742-9AED-61F0044BAE32}" type="pres">
      <dgm:prSet presAssocID="{AD64AF3D-8CBF-4848-83B4-B6C3C8F0092D}" presName="hierRoot2" presStyleCnt="0">
        <dgm:presLayoutVars>
          <dgm:hierBranch/>
        </dgm:presLayoutVars>
      </dgm:prSet>
      <dgm:spPr/>
    </dgm:pt>
    <dgm:pt modelId="{7BB6F036-D622-4433-BA32-FFA5C8F6F682}" type="pres">
      <dgm:prSet presAssocID="{AD64AF3D-8CBF-4848-83B4-B6C3C8F0092D}" presName="rootComposite" presStyleCnt="0"/>
      <dgm:spPr/>
    </dgm:pt>
    <dgm:pt modelId="{2C5DE3FC-DC16-4527-982D-649AA50005A3}" type="pres">
      <dgm:prSet presAssocID="{AD64AF3D-8CBF-4848-83B4-B6C3C8F0092D}" presName="rootText" presStyleLbl="node3" presStyleIdx="1" presStyleCnt="3" custScaleX="127494" custLinFactX="-100000" custLinFactNeighborX="-118272" custLinFactNeighborY="-6690">
        <dgm:presLayoutVars>
          <dgm:chPref val="3"/>
        </dgm:presLayoutVars>
      </dgm:prSet>
      <dgm:spPr/>
      <dgm:t>
        <a:bodyPr/>
        <a:lstStyle/>
        <a:p>
          <a:endParaRPr lang="hr-HR"/>
        </a:p>
      </dgm:t>
    </dgm:pt>
    <dgm:pt modelId="{34354309-C624-4B66-8294-6BB8C32B4E77}" type="pres">
      <dgm:prSet presAssocID="{AD64AF3D-8CBF-4848-83B4-B6C3C8F0092D}" presName="rootConnector" presStyleLbl="node3" presStyleIdx="1" presStyleCnt="3"/>
      <dgm:spPr/>
      <dgm:t>
        <a:bodyPr/>
        <a:lstStyle/>
        <a:p>
          <a:endParaRPr lang="hr-HR"/>
        </a:p>
      </dgm:t>
    </dgm:pt>
    <dgm:pt modelId="{D277CE84-11D5-4F9C-A46E-91E4259DA1C6}" type="pres">
      <dgm:prSet presAssocID="{AD64AF3D-8CBF-4848-83B4-B6C3C8F0092D}" presName="hierChild4" presStyleCnt="0"/>
      <dgm:spPr/>
    </dgm:pt>
    <dgm:pt modelId="{967F08FE-35CA-4104-9546-FDC64A84B016}" type="pres">
      <dgm:prSet presAssocID="{C4889C25-C036-4884-9315-E2561F6B6B19}" presName="Name35" presStyleLbl="parChTrans1D4" presStyleIdx="2" presStyleCnt="4"/>
      <dgm:spPr/>
      <dgm:t>
        <a:bodyPr/>
        <a:lstStyle/>
        <a:p>
          <a:endParaRPr lang="hr-HR"/>
        </a:p>
      </dgm:t>
    </dgm:pt>
    <dgm:pt modelId="{67F77865-8804-4380-8363-79E3E8A83729}" type="pres">
      <dgm:prSet presAssocID="{D62FF7C4-127E-4E27-B96D-6DE528BB8B65}" presName="hierRoot2" presStyleCnt="0">
        <dgm:presLayoutVars>
          <dgm:hierBranch val="r"/>
        </dgm:presLayoutVars>
      </dgm:prSet>
      <dgm:spPr/>
    </dgm:pt>
    <dgm:pt modelId="{52465AEE-BA59-48EC-B0FB-16DDD256A267}" type="pres">
      <dgm:prSet presAssocID="{D62FF7C4-127E-4E27-B96D-6DE528BB8B65}" presName="rootComposite" presStyleCnt="0"/>
      <dgm:spPr/>
    </dgm:pt>
    <dgm:pt modelId="{CD054440-74E4-43E2-9E6F-B0E95054686E}" type="pres">
      <dgm:prSet presAssocID="{D62FF7C4-127E-4E27-B96D-6DE528BB8B65}" presName="rootText" presStyleLbl="node4" presStyleIdx="2" presStyleCnt="4" custScaleX="179701" custLinFactNeighborX="-24926" custLinFactNeighborY="182">
        <dgm:presLayoutVars>
          <dgm:chPref val="3"/>
        </dgm:presLayoutVars>
      </dgm:prSet>
      <dgm:spPr/>
      <dgm:t>
        <a:bodyPr/>
        <a:lstStyle/>
        <a:p>
          <a:endParaRPr lang="hr-HR"/>
        </a:p>
      </dgm:t>
    </dgm:pt>
    <dgm:pt modelId="{29F575DD-B053-4570-B5C7-33504CBC6F01}" type="pres">
      <dgm:prSet presAssocID="{D62FF7C4-127E-4E27-B96D-6DE528BB8B65}" presName="rootConnector" presStyleLbl="node4" presStyleIdx="2" presStyleCnt="4"/>
      <dgm:spPr/>
      <dgm:t>
        <a:bodyPr/>
        <a:lstStyle/>
        <a:p>
          <a:endParaRPr lang="hr-HR"/>
        </a:p>
      </dgm:t>
    </dgm:pt>
    <dgm:pt modelId="{4A876CF7-12BC-4BF8-ACA4-7BC5977E6859}" type="pres">
      <dgm:prSet presAssocID="{D62FF7C4-127E-4E27-B96D-6DE528BB8B65}" presName="hierChild4" presStyleCnt="0"/>
      <dgm:spPr/>
    </dgm:pt>
    <dgm:pt modelId="{82C60CC5-B765-44C8-BD6B-F9E88A3882A2}" type="pres">
      <dgm:prSet presAssocID="{D62FF7C4-127E-4E27-B96D-6DE528BB8B65}" presName="hierChild5" presStyleCnt="0"/>
      <dgm:spPr/>
    </dgm:pt>
    <dgm:pt modelId="{64EF67A9-F8D0-4869-B503-6704AC3C6062}" type="pres">
      <dgm:prSet presAssocID="{94C4A86B-0525-4D8D-BD2D-F5D30784FF94}" presName="Name35" presStyleLbl="parChTrans1D4" presStyleIdx="3" presStyleCnt="4"/>
      <dgm:spPr/>
      <dgm:t>
        <a:bodyPr/>
        <a:lstStyle/>
        <a:p>
          <a:endParaRPr lang="hr-HR"/>
        </a:p>
      </dgm:t>
    </dgm:pt>
    <dgm:pt modelId="{33DF64B7-1105-41F8-B2A9-04D8450CFE84}" type="pres">
      <dgm:prSet presAssocID="{25EE01FF-0C5F-4754-BECE-9C937A2A2668}" presName="hierRoot2" presStyleCnt="0">
        <dgm:presLayoutVars>
          <dgm:hierBranch val="r"/>
        </dgm:presLayoutVars>
      </dgm:prSet>
      <dgm:spPr/>
    </dgm:pt>
    <dgm:pt modelId="{05E21BA7-A7EA-446A-8F5E-CBB2ACF092BF}" type="pres">
      <dgm:prSet presAssocID="{25EE01FF-0C5F-4754-BECE-9C937A2A2668}" presName="rootComposite" presStyleCnt="0"/>
      <dgm:spPr/>
    </dgm:pt>
    <dgm:pt modelId="{85FC5718-62B3-4522-9E68-AAFDF9DAE850}" type="pres">
      <dgm:prSet presAssocID="{25EE01FF-0C5F-4754-BECE-9C937A2A2668}" presName="rootText" presStyleLbl="node4" presStyleIdx="3" presStyleCnt="4" custScaleX="210983" custLinFactNeighborX="-26534" custLinFactNeighborY="182">
        <dgm:presLayoutVars>
          <dgm:chPref val="3"/>
        </dgm:presLayoutVars>
      </dgm:prSet>
      <dgm:spPr/>
      <dgm:t>
        <a:bodyPr/>
        <a:lstStyle/>
        <a:p>
          <a:endParaRPr lang="hr-HR"/>
        </a:p>
      </dgm:t>
    </dgm:pt>
    <dgm:pt modelId="{0829A1D4-BFF5-4376-A888-014933732C8A}" type="pres">
      <dgm:prSet presAssocID="{25EE01FF-0C5F-4754-BECE-9C937A2A2668}" presName="rootConnector" presStyleLbl="node4" presStyleIdx="3" presStyleCnt="4"/>
      <dgm:spPr/>
      <dgm:t>
        <a:bodyPr/>
        <a:lstStyle/>
        <a:p>
          <a:endParaRPr lang="hr-HR"/>
        </a:p>
      </dgm:t>
    </dgm:pt>
    <dgm:pt modelId="{7F3B3686-769C-4B64-BE08-9C0C2C489410}" type="pres">
      <dgm:prSet presAssocID="{25EE01FF-0C5F-4754-BECE-9C937A2A2668}" presName="hierChild4" presStyleCnt="0"/>
      <dgm:spPr/>
    </dgm:pt>
    <dgm:pt modelId="{8FEAD307-EDAF-4F98-BA66-C43EFE2B6813}" type="pres">
      <dgm:prSet presAssocID="{25EE01FF-0C5F-4754-BECE-9C937A2A2668}" presName="hierChild5" presStyleCnt="0"/>
      <dgm:spPr/>
    </dgm:pt>
    <dgm:pt modelId="{73CE107F-2DD0-40F3-9D8D-54C992E6A86A}" type="pres">
      <dgm:prSet presAssocID="{AD64AF3D-8CBF-4848-83B4-B6C3C8F0092D}" presName="hierChild5" presStyleCnt="0"/>
      <dgm:spPr/>
    </dgm:pt>
    <dgm:pt modelId="{E163F041-E44D-4727-8783-D915F7DF74BC}" type="pres">
      <dgm:prSet presAssocID="{A3D02A9C-461A-48D4-BF59-216841C1065C}" presName="hierChild5" presStyleCnt="0"/>
      <dgm:spPr/>
    </dgm:pt>
    <dgm:pt modelId="{753F81F8-4583-48E5-9A2A-87EF26F2F64F}" type="pres">
      <dgm:prSet presAssocID="{F61C10E3-935E-4EE8-9C71-0E13EB706CAE}" presName="Name35" presStyleLbl="parChTrans1D2" presStyleIdx="1" presStyleCnt="2"/>
      <dgm:spPr/>
      <dgm:t>
        <a:bodyPr/>
        <a:lstStyle/>
        <a:p>
          <a:endParaRPr lang="hr-HR"/>
        </a:p>
      </dgm:t>
    </dgm:pt>
    <dgm:pt modelId="{7BFB199E-9CC5-44C6-A927-27FF91F77318}" type="pres">
      <dgm:prSet presAssocID="{E0D92A9D-5F18-4224-B55C-D2C2B669E39F}" presName="hierRoot2" presStyleCnt="0">
        <dgm:presLayoutVars>
          <dgm:hierBranch/>
        </dgm:presLayoutVars>
      </dgm:prSet>
      <dgm:spPr/>
    </dgm:pt>
    <dgm:pt modelId="{66DD70F7-DEA2-4481-B705-0D7F2197B712}" type="pres">
      <dgm:prSet presAssocID="{E0D92A9D-5F18-4224-B55C-D2C2B669E39F}" presName="rootComposite" presStyleCnt="0"/>
      <dgm:spPr/>
    </dgm:pt>
    <dgm:pt modelId="{EA282373-8E0D-412F-B8E6-84EF41083943}" type="pres">
      <dgm:prSet presAssocID="{E0D92A9D-5F18-4224-B55C-D2C2B669E39F}" presName="rootText" presStyleLbl="node2" presStyleIdx="1" presStyleCnt="2" custScaleX="151558">
        <dgm:presLayoutVars>
          <dgm:chPref val="3"/>
        </dgm:presLayoutVars>
      </dgm:prSet>
      <dgm:spPr/>
      <dgm:t>
        <a:bodyPr/>
        <a:lstStyle/>
        <a:p>
          <a:endParaRPr lang="hr-HR"/>
        </a:p>
      </dgm:t>
    </dgm:pt>
    <dgm:pt modelId="{0A281AA5-C199-4BD0-9248-D49DB5059BDF}" type="pres">
      <dgm:prSet presAssocID="{E0D92A9D-5F18-4224-B55C-D2C2B669E39F}" presName="rootConnector" presStyleLbl="node2" presStyleIdx="1" presStyleCnt="2"/>
      <dgm:spPr/>
      <dgm:t>
        <a:bodyPr/>
        <a:lstStyle/>
        <a:p>
          <a:endParaRPr lang="hr-HR"/>
        </a:p>
      </dgm:t>
    </dgm:pt>
    <dgm:pt modelId="{29AA4E71-5EC5-42BA-A326-AC0D0007AEC1}" type="pres">
      <dgm:prSet presAssocID="{E0D92A9D-5F18-4224-B55C-D2C2B669E39F}" presName="hierChild4" presStyleCnt="0"/>
      <dgm:spPr/>
    </dgm:pt>
    <dgm:pt modelId="{796A39A1-318D-4481-9A84-417F21583174}" type="pres">
      <dgm:prSet presAssocID="{C09F7476-F005-482E-A553-99E11511CF10}" presName="Name35" presStyleLbl="parChTrans1D3" presStyleIdx="2" presStyleCnt="3"/>
      <dgm:spPr/>
      <dgm:t>
        <a:bodyPr/>
        <a:lstStyle/>
        <a:p>
          <a:endParaRPr lang="hr-HR"/>
        </a:p>
      </dgm:t>
    </dgm:pt>
    <dgm:pt modelId="{EF8CEF35-BC28-431B-803B-9FDD1F052019}" type="pres">
      <dgm:prSet presAssocID="{2821352C-3E52-4260-AEDE-AE7AB84503DD}" presName="hierRoot2" presStyleCnt="0">
        <dgm:presLayoutVars>
          <dgm:hierBranch val="r"/>
        </dgm:presLayoutVars>
      </dgm:prSet>
      <dgm:spPr/>
    </dgm:pt>
    <dgm:pt modelId="{DA9C5BB4-00E8-43FF-ADE1-F339C13BE51C}" type="pres">
      <dgm:prSet presAssocID="{2821352C-3E52-4260-AEDE-AE7AB84503DD}" presName="rootComposite" presStyleCnt="0"/>
      <dgm:spPr/>
    </dgm:pt>
    <dgm:pt modelId="{E053BBD8-555D-448B-B3F6-B9BA4DEFE02D}" type="pres">
      <dgm:prSet presAssocID="{2821352C-3E52-4260-AEDE-AE7AB84503DD}" presName="rootText" presStyleLbl="node3" presStyleIdx="2" presStyleCnt="3" custScaleX="159913" custLinFactNeighborX="67935" custLinFactNeighborY="386">
        <dgm:presLayoutVars>
          <dgm:chPref val="3"/>
        </dgm:presLayoutVars>
      </dgm:prSet>
      <dgm:spPr/>
      <dgm:t>
        <a:bodyPr/>
        <a:lstStyle/>
        <a:p>
          <a:endParaRPr lang="hr-HR"/>
        </a:p>
      </dgm:t>
    </dgm:pt>
    <dgm:pt modelId="{CDFCD535-32B4-4670-B68A-C974A338F37D}" type="pres">
      <dgm:prSet presAssocID="{2821352C-3E52-4260-AEDE-AE7AB84503DD}" presName="rootConnector" presStyleLbl="node3" presStyleIdx="2" presStyleCnt="3"/>
      <dgm:spPr/>
      <dgm:t>
        <a:bodyPr/>
        <a:lstStyle/>
        <a:p>
          <a:endParaRPr lang="hr-HR"/>
        </a:p>
      </dgm:t>
    </dgm:pt>
    <dgm:pt modelId="{1B7CD554-5F44-4889-B1F7-BB0D55F75A3F}" type="pres">
      <dgm:prSet presAssocID="{2821352C-3E52-4260-AEDE-AE7AB84503DD}" presName="hierChild4" presStyleCnt="0"/>
      <dgm:spPr/>
    </dgm:pt>
    <dgm:pt modelId="{79BF6C79-D77D-41AE-844D-76297A0B2DC1}" type="pres">
      <dgm:prSet presAssocID="{2821352C-3E52-4260-AEDE-AE7AB84503DD}" presName="hierChild5" presStyleCnt="0"/>
      <dgm:spPr/>
    </dgm:pt>
    <dgm:pt modelId="{31D55CF4-61D3-4039-BE81-A713B3C71F9E}" type="pres">
      <dgm:prSet presAssocID="{E0D92A9D-5F18-4224-B55C-D2C2B669E39F}" presName="hierChild5" presStyleCnt="0"/>
      <dgm:spPr/>
    </dgm:pt>
    <dgm:pt modelId="{053DFDE1-E0F1-4C7A-B6B4-DBC775BECBB3}" type="pres">
      <dgm:prSet presAssocID="{CA490A1C-D7D1-49B3-B975-51091740FFD1}" presName="hierChild3" presStyleCnt="0"/>
      <dgm:spPr/>
    </dgm:pt>
  </dgm:ptLst>
  <dgm:cxnLst>
    <dgm:cxn modelId="{9A7D856F-2C40-431F-A752-B61018B2FE5D}" type="presOf" srcId="{C4889C25-C036-4884-9315-E2561F6B6B19}" destId="{967F08FE-35CA-4104-9546-FDC64A84B016}" srcOrd="0" destOrd="0" presId="urn:microsoft.com/office/officeart/2005/8/layout/orgChart1"/>
    <dgm:cxn modelId="{CA294ECA-2F9D-46FB-9CAC-68081B1C818E}" type="presOf" srcId="{CA490A1C-D7D1-49B3-B975-51091740FFD1}" destId="{11682987-AA57-4867-BF41-D5C50FB463D1}" srcOrd="1" destOrd="0" presId="urn:microsoft.com/office/officeart/2005/8/layout/orgChart1"/>
    <dgm:cxn modelId="{F9CDAEA5-4F90-4281-B4D7-E1467FFB1312}" type="presOf" srcId="{32A83E53-894D-45DE-956D-94DBB14AD998}" destId="{B5A0F447-5382-4751-BC37-D2824E981175}" srcOrd="0" destOrd="0" presId="urn:microsoft.com/office/officeart/2005/8/layout/orgChart1"/>
    <dgm:cxn modelId="{9AFD1465-7533-4A17-A53D-53977A2CC58D}" srcId="{7710E707-0063-46D0-ADFB-6DF0190E7C25}" destId="{19005BCD-3824-434A-8ACB-8B0370E5D7C2}" srcOrd="0" destOrd="0" parTransId="{DE484409-B7B8-4766-8B92-DAA81ED8B2EB}" sibTransId="{73AB836B-8A7A-461B-9DF3-FB227324A7B9}"/>
    <dgm:cxn modelId="{79044C91-173B-4C81-958E-DC6E0C00CFEC}" type="presOf" srcId="{D62FF7C4-127E-4E27-B96D-6DE528BB8B65}" destId="{CD054440-74E4-43E2-9E6F-B0E95054686E}" srcOrd="0" destOrd="0" presId="urn:microsoft.com/office/officeart/2005/8/layout/orgChart1"/>
    <dgm:cxn modelId="{ACA86A02-B6BB-41AD-943A-927FA6A15A3B}" type="presOf" srcId="{C09F7476-F005-482E-A553-99E11511CF10}" destId="{796A39A1-318D-4481-9A84-417F21583174}" srcOrd="0" destOrd="0" presId="urn:microsoft.com/office/officeart/2005/8/layout/orgChart1"/>
    <dgm:cxn modelId="{797BC5BE-76D1-4E8C-9CEB-51EF29B7FF86}" type="presOf" srcId="{25EE01FF-0C5F-4754-BECE-9C937A2A2668}" destId="{85FC5718-62B3-4522-9E68-AAFDF9DAE850}" srcOrd="0" destOrd="0" presId="urn:microsoft.com/office/officeart/2005/8/layout/orgChart1"/>
    <dgm:cxn modelId="{DEF4659A-B3B0-42C3-9976-8BC4941EDD97}" type="presOf" srcId="{AD64AF3D-8CBF-4848-83B4-B6C3C8F0092D}" destId="{34354309-C624-4B66-8294-6BB8C32B4E77}" srcOrd="1" destOrd="0" presId="urn:microsoft.com/office/officeart/2005/8/layout/orgChart1"/>
    <dgm:cxn modelId="{0C857B26-80B2-4BE8-A3A6-6B359D8B393B}" type="presOf" srcId="{A3D02A9C-461A-48D4-BF59-216841C1065C}" destId="{714713F3-CCDE-470E-B330-0C521AEE211B}" srcOrd="1" destOrd="0" presId="urn:microsoft.com/office/officeart/2005/8/layout/orgChart1"/>
    <dgm:cxn modelId="{1C88FF21-F576-4E8B-BA0F-1C551323BF26}" srcId="{CA490A1C-D7D1-49B3-B975-51091740FFD1}" destId="{A3D02A9C-461A-48D4-BF59-216841C1065C}" srcOrd="0" destOrd="0" parTransId="{32A83E53-894D-45DE-956D-94DBB14AD998}" sibTransId="{58412E9C-E442-4A0E-BDDE-B9BFA77B4116}"/>
    <dgm:cxn modelId="{AC0FFA07-D1AD-4158-A9F4-0312140EC749}" srcId="{E0D92A9D-5F18-4224-B55C-D2C2B669E39F}" destId="{2821352C-3E52-4260-AEDE-AE7AB84503DD}" srcOrd="0" destOrd="0" parTransId="{C09F7476-F005-482E-A553-99E11511CF10}" sibTransId="{D7B7503A-D51A-4166-8596-8E0A6317AB13}"/>
    <dgm:cxn modelId="{58CB81E7-1958-4647-B145-413C8F3169D3}" type="presOf" srcId="{A97DBF41-9C07-4611-B162-FD1176BA7028}" destId="{ADF5ABA9-6AC5-4AFC-A5CB-2B0F074489B6}" srcOrd="0" destOrd="0" presId="urn:microsoft.com/office/officeart/2005/8/layout/orgChart1"/>
    <dgm:cxn modelId="{B5CA6C7E-DCD6-4AE9-95BD-5A2696CB94BD}" type="presOf" srcId="{94C4A86B-0525-4D8D-BD2D-F5D30784FF94}" destId="{64EF67A9-F8D0-4869-B503-6704AC3C6062}" srcOrd="0" destOrd="0" presId="urn:microsoft.com/office/officeart/2005/8/layout/orgChart1"/>
    <dgm:cxn modelId="{3F1CFCB0-F731-4451-A52D-E26F97FA5A74}" type="presOf" srcId="{25EE01FF-0C5F-4754-BECE-9C937A2A2668}" destId="{0829A1D4-BFF5-4376-A888-014933732C8A}" srcOrd="1" destOrd="0" presId="urn:microsoft.com/office/officeart/2005/8/layout/orgChart1"/>
    <dgm:cxn modelId="{AD9A62F6-0386-4417-9A4A-C22C19AE4FC8}" type="presOf" srcId="{CA490A1C-D7D1-49B3-B975-51091740FFD1}" destId="{01C0D79F-FFCF-435F-8133-9527D67F2DF2}" srcOrd="0" destOrd="0" presId="urn:microsoft.com/office/officeart/2005/8/layout/orgChart1"/>
    <dgm:cxn modelId="{65423650-8D23-46B7-9DC2-A3FED458C808}" type="presOf" srcId="{2821352C-3E52-4260-AEDE-AE7AB84503DD}" destId="{E053BBD8-555D-448B-B3F6-B9BA4DEFE02D}" srcOrd="0" destOrd="0" presId="urn:microsoft.com/office/officeart/2005/8/layout/orgChart1"/>
    <dgm:cxn modelId="{6456716B-6414-4B8C-8F3D-EC577091E7A3}" type="presOf" srcId="{5A422E3B-8FCD-4C19-97B3-C8F96B3F3150}" destId="{79015657-ED44-46EA-8FE8-5927EC58A49D}" srcOrd="0" destOrd="0" presId="urn:microsoft.com/office/officeart/2005/8/layout/orgChart1"/>
    <dgm:cxn modelId="{34075923-6E4E-4A72-A0B6-FF8BB5677665}" srcId="{AD64AF3D-8CBF-4848-83B4-B6C3C8F0092D}" destId="{D62FF7C4-127E-4E27-B96D-6DE528BB8B65}" srcOrd="0" destOrd="0" parTransId="{C4889C25-C036-4884-9315-E2561F6B6B19}" sibTransId="{D3ABF946-7F25-4442-B7F4-57CC116F7404}"/>
    <dgm:cxn modelId="{931440C8-CAB7-4039-A765-D7D478EE0420}" type="presOf" srcId="{FD6264F2-8841-4CE1-9728-21F50C3BC794}" destId="{39D37D70-C567-4108-BA96-2B464EE2DB9C}" srcOrd="0" destOrd="0" presId="urn:microsoft.com/office/officeart/2005/8/layout/orgChart1"/>
    <dgm:cxn modelId="{EA2F7C2B-4CFD-461E-9F2D-3A01F5E82614}" srcId="{AD64AF3D-8CBF-4848-83B4-B6C3C8F0092D}" destId="{25EE01FF-0C5F-4754-BECE-9C937A2A2668}" srcOrd="1" destOrd="0" parTransId="{94C4A86B-0525-4D8D-BD2D-F5D30784FF94}" sibTransId="{A9509715-E960-450A-AB69-96EED53EECBF}"/>
    <dgm:cxn modelId="{3710095C-7297-4D5D-AC64-2FFF63A84CBF}" srcId="{7710E707-0063-46D0-ADFB-6DF0190E7C25}" destId="{9F647A39-F2E5-45B9-8396-AD9CBBCF2EE3}" srcOrd="1" destOrd="0" parTransId="{5A422E3B-8FCD-4C19-97B3-C8F96B3F3150}" sibTransId="{00C99ADD-9CE2-4C3D-ACB3-A14467B10DD3}"/>
    <dgm:cxn modelId="{8883A6C4-9029-4142-B5B7-25A481B3832F}" type="presOf" srcId="{AD64AF3D-8CBF-4848-83B4-B6C3C8F0092D}" destId="{2C5DE3FC-DC16-4527-982D-649AA50005A3}" srcOrd="0" destOrd="0" presId="urn:microsoft.com/office/officeart/2005/8/layout/orgChart1"/>
    <dgm:cxn modelId="{D6EE6A16-741B-40C2-A9F6-D317E4E5184C}" type="presOf" srcId="{E0D92A9D-5F18-4224-B55C-D2C2B669E39F}" destId="{EA282373-8E0D-412F-B8E6-84EF41083943}" srcOrd="0" destOrd="0" presId="urn:microsoft.com/office/officeart/2005/8/layout/orgChart1"/>
    <dgm:cxn modelId="{C85F56D7-4382-4F1A-B63E-E956892634BB}" type="presOf" srcId="{19005BCD-3824-434A-8ACB-8B0370E5D7C2}" destId="{E2A711F9-94AA-47C9-A387-C6D6704A1048}" srcOrd="1" destOrd="0" presId="urn:microsoft.com/office/officeart/2005/8/layout/orgChart1"/>
    <dgm:cxn modelId="{0FBFFDC9-39F0-447A-8588-5CC75720B300}" type="presOf" srcId="{D62FF7C4-127E-4E27-B96D-6DE528BB8B65}" destId="{29F575DD-B053-4570-B5C7-33504CBC6F01}" srcOrd="1" destOrd="0" presId="urn:microsoft.com/office/officeart/2005/8/layout/orgChart1"/>
    <dgm:cxn modelId="{A02CF9D4-AD71-415E-A752-F2E8D1048FE3}" srcId="{A3D02A9C-461A-48D4-BF59-216841C1065C}" destId="{7710E707-0063-46D0-ADFB-6DF0190E7C25}" srcOrd="0" destOrd="0" parTransId="{FD6264F2-8841-4CE1-9728-21F50C3BC794}" sibTransId="{B6FDA8A1-5436-41A6-AFEE-66E174EAAF5E}"/>
    <dgm:cxn modelId="{4783E335-2732-4A24-9142-FF1E41126CF3}" type="presOf" srcId="{7710E707-0063-46D0-ADFB-6DF0190E7C25}" destId="{DC6DBFDD-8393-4288-8C0E-9A58BC195FBF}" srcOrd="0" destOrd="0" presId="urn:microsoft.com/office/officeart/2005/8/layout/orgChart1"/>
    <dgm:cxn modelId="{5725197B-1138-47DE-9854-D43254A96B38}" type="presOf" srcId="{E0D92A9D-5F18-4224-B55C-D2C2B669E39F}" destId="{0A281AA5-C199-4BD0-9248-D49DB5059BDF}" srcOrd="1" destOrd="0" presId="urn:microsoft.com/office/officeart/2005/8/layout/orgChart1"/>
    <dgm:cxn modelId="{0A5500FB-EDEE-42A1-8E4B-407DD24E15EA}" type="presOf" srcId="{9F647A39-F2E5-45B9-8396-AD9CBBCF2EE3}" destId="{E37A7772-C06C-4ACF-889C-2129B77D7164}" srcOrd="1" destOrd="0" presId="urn:microsoft.com/office/officeart/2005/8/layout/orgChart1"/>
    <dgm:cxn modelId="{80530641-8D8B-4395-AC82-5BFC011DB071}" type="presOf" srcId="{7710E707-0063-46D0-ADFB-6DF0190E7C25}" destId="{CB581E55-D47A-4AA0-9827-E3286A20A7A2}" srcOrd="1" destOrd="0" presId="urn:microsoft.com/office/officeart/2005/8/layout/orgChart1"/>
    <dgm:cxn modelId="{9BF3AF26-3D89-4A36-B55C-D3287B31FBB2}" srcId="{717F3C4C-3810-4FB0-A7BA-E22561A25CE1}" destId="{CA490A1C-D7D1-49B3-B975-51091740FFD1}" srcOrd="0" destOrd="0" parTransId="{145C62F4-90F1-4AD2-8F64-BA380EADCCDA}" sibTransId="{9397F301-BD01-42B5-91EC-C95E4800C4B5}"/>
    <dgm:cxn modelId="{25A338B1-DD4B-46DB-967F-484F1D831C08}" type="presOf" srcId="{2821352C-3E52-4260-AEDE-AE7AB84503DD}" destId="{CDFCD535-32B4-4670-B68A-C974A338F37D}" srcOrd="1" destOrd="0" presId="urn:microsoft.com/office/officeart/2005/8/layout/orgChart1"/>
    <dgm:cxn modelId="{EFBB264D-B6DC-4A5A-A604-DC33BDBD133E}" srcId="{CA490A1C-D7D1-49B3-B975-51091740FFD1}" destId="{E0D92A9D-5F18-4224-B55C-D2C2B669E39F}" srcOrd="1" destOrd="0" parTransId="{F61C10E3-935E-4EE8-9C71-0E13EB706CAE}" sibTransId="{2CF8A71A-9F77-4D38-8CB3-70711404CB15}"/>
    <dgm:cxn modelId="{A4FD4FDA-6991-43F4-957B-FA3F7531497C}" type="presOf" srcId="{9F647A39-F2E5-45B9-8396-AD9CBBCF2EE3}" destId="{7135C25D-D89A-4214-9BD1-D01B3B3114E3}" srcOrd="0" destOrd="0" presId="urn:microsoft.com/office/officeart/2005/8/layout/orgChart1"/>
    <dgm:cxn modelId="{ADF18132-A6AA-44F3-993F-CED3BDEE1379}" srcId="{A3D02A9C-461A-48D4-BF59-216841C1065C}" destId="{AD64AF3D-8CBF-4848-83B4-B6C3C8F0092D}" srcOrd="1" destOrd="0" parTransId="{A97DBF41-9C07-4611-B162-FD1176BA7028}" sibTransId="{A1DAFF47-23AE-49D4-B44B-B179FDB02920}"/>
    <dgm:cxn modelId="{FCB2F561-CE95-478D-AB3F-79DFF5A0F844}" type="presOf" srcId="{19005BCD-3824-434A-8ACB-8B0370E5D7C2}" destId="{96079BE0-538D-4DEB-A751-778CB1CAB8E7}" srcOrd="0" destOrd="0" presId="urn:microsoft.com/office/officeart/2005/8/layout/orgChart1"/>
    <dgm:cxn modelId="{3B68D076-D077-4BC2-9185-35C305C730C9}" type="presOf" srcId="{A3D02A9C-461A-48D4-BF59-216841C1065C}" destId="{946B2D62-7DD5-4051-A035-DF6B2FECBEC0}" srcOrd="0" destOrd="0" presId="urn:microsoft.com/office/officeart/2005/8/layout/orgChart1"/>
    <dgm:cxn modelId="{E68366CE-6AEF-4342-A78D-2F681D574CB9}" type="presOf" srcId="{DE484409-B7B8-4766-8B92-DAA81ED8B2EB}" destId="{8488E8CE-9F06-466A-B4C3-1150BD08E992}" srcOrd="0" destOrd="0" presId="urn:microsoft.com/office/officeart/2005/8/layout/orgChart1"/>
    <dgm:cxn modelId="{33331C7D-333C-43C5-96CA-81442CFD94C4}" type="presOf" srcId="{717F3C4C-3810-4FB0-A7BA-E22561A25CE1}" destId="{7C3FE42C-857C-45F2-B7CE-8ECEC46D3ED0}" srcOrd="0" destOrd="0" presId="urn:microsoft.com/office/officeart/2005/8/layout/orgChart1"/>
    <dgm:cxn modelId="{C0D45D3F-5C3F-4AC4-99AE-903E06D2981D}" type="presOf" srcId="{F61C10E3-935E-4EE8-9C71-0E13EB706CAE}" destId="{753F81F8-4583-48E5-9A2A-87EF26F2F64F}" srcOrd="0" destOrd="0" presId="urn:microsoft.com/office/officeart/2005/8/layout/orgChart1"/>
    <dgm:cxn modelId="{76CF091D-B5B0-4D91-9A21-5F25056F00D7}" type="presParOf" srcId="{7C3FE42C-857C-45F2-B7CE-8ECEC46D3ED0}" destId="{B6AAD103-DE1B-4CF2-9671-069D6B15C73F}" srcOrd="0" destOrd="0" presId="urn:microsoft.com/office/officeart/2005/8/layout/orgChart1"/>
    <dgm:cxn modelId="{B6128DA0-2BA8-485F-857F-7FFAFBE14A5C}" type="presParOf" srcId="{B6AAD103-DE1B-4CF2-9671-069D6B15C73F}" destId="{8E42FA95-9753-4617-B1C7-3F254BD2BF5E}" srcOrd="0" destOrd="0" presId="urn:microsoft.com/office/officeart/2005/8/layout/orgChart1"/>
    <dgm:cxn modelId="{D177F3D9-35F7-4BF5-A1C4-85D7B9DB533B}" type="presParOf" srcId="{8E42FA95-9753-4617-B1C7-3F254BD2BF5E}" destId="{01C0D79F-FFCF-435F-8133-9527D67F2DF2}" srcOrd="0" destOrd="0" presId="urn:microsoft.com/office/officeart/2005/8/layout/orgChart1"/>
    <dgm:cxn modelId="{35DE1115-163C-41DF-B327-79E31797608B}" type="presParOf" srcId="{8E42FA95-9753-4617-B1C7-3F254BD2BF5E}" destId="{11682987-AA57-4867-BF41-D5C50FB463D1}" srcOrd="1" destOrd="0" presId="urn:microsoft.com/office/officeart/2005/8/layout/orgChart1"/>
    <dgm:cxn modelId="{A5EE7BE6-36F8-4DBE-8C9C-1812A92DCEA3}" type="presParOf" srcId="{B6AAD103-DE1B-4CF2-9671-069D6B15C73F}" destId="{EF167813-0F01-475C-995C-880300E5C74C}" srcOrd="1" destOrd="0" presId="urn:microsoft.com/office/officeart/2005/8/layout/orgChart1"/>
    <dgm:cxn modelId="{2BDB3444-2E4B-4726-BE3D-B2C88ADA7F00}" type="presParOf" srcId="{EF167813-0F01-475C-995C-880300E5C74C}" destId="{B5A0F447-5382-4751-BC37-D2824E981175}" srcOrd="0" destOrd="0" presId="urn:microsoft.com/office/officeart/2005/8/layout/orgChart1"/>
    <dgm:cxn modelId="{66EEAEF0-C726-40A1-9BE5-A1FCD8C81E10}" type="presParOf" srcId="{EF167813-0F01-475C-995C-880300E5C74C}" destId="{BF77294A-4499-4DC9-A436-4ABA53663182}" srcOrd="1" destOrd="0" presId="urn:microsoft.com/office/officeart/2005/8/layout/orgChart1"/>
    <dgm:cxn modelId="{48344FFF-2265-4EA3-96D1-D113F925C5BA}" type="presParOf" srcId="{BF77294A-4499-4DC9-A436-4ABA53663182}" destId="{EE5F8BE3-A5BD-497F-ABD5-DB10101FF5CB}" srcOrd="0" destOrd="0" presId="urn:microsoft.com/office/officeart/2005/8/layout/orgChart1"/>
    <dgm:cxn modelId="{C640E0E4-405E-442C-9E90-5764EB7CBCCD}" type="presParOf" srcId="{EE5F8BE3-A5BD-497F-ABD5-DB10101FF5CB}" destId="{946B2D62-7DD5-4051-A035-DF6B2FECBEC0}" srcOrd="0" destOrd="0" presId="urn:microsoft.com/office/officeart/2005/8/layout/orgChart1"/>
    <dgm:cxn modelId="{96529F97-8427-4A46-BFF7-46F7D43BBB59}" type="presParOf" srcId="{EE5F8BE3-A5BD-497F-ABD5-DB10101FF5CB}" destId="{714713F3-CCDE-470E-B330-0C521AEE211B}" srcOrd="1" destOrd="0" presId="urn:microsoft.com/office/officeart/2005/8/layout/orgChart1"/>
    <dgm:cxn modelId="{5838EAFD-96E8-4698-8DD3-60B2F1AE714B}" type="presParOf" srcId="{BF77294A-4499-4DC9-A436-4ABA53663182}" destId="{596C6CF6-8DA2-4737-AD94-A31E03F93323}" srcOrd="1" destOrd="0" presId="urn:microsoft.com/office/officeart/2005/8/layout/orgChart1"/>
    <dgm:cxn modelId="{03173F23-D86A-4607-8212-10E57BA20153}" type="presParOf" srcId="{596C6CF6-8DA2-4737-AD94-A31E03F93323}" destId="{39D37D70-C567-4108-BA96-2B464EE2DB9C}" srcOrd="0" destOrd="0" presId="urn:microsoft.com/office/officeart/2005/8/layout/orgChart1"/>
    <dgm:cxn modelId="{95402F22-5737-4608-80A4-01206BD5950B}" type="presParOf" srcId="{596C6CF6-8DA2-4737-AD94-A31E03F93323}" destId="{7CAA6637-C3C7-4E43-865A-88D8D7786DA5}" srcOrd="1" destOrd="0" presId="urn:microsoft.com/office/officeart/2005/8/layout/orgChart1"/>
    <dgm:cxn modelId="{FB339C2E-39F7-44AD-9886-FFC8FE266F29}" type="presParOf" srcId="{7CAA6637-C3C7-4E43-865A-88D8D7786DA5}" destId="{ADAA3534-6A77-4BEA-A200-0E1C3AE01C16}" srcOrd="0" destOrd="0" presId="urn:microsoft.com/office/officeart/2005/8/layout/orgChart1"/>
    <dgm:cxn modelId="{62F68B01-752D-43F9-9C6F-B70C848A6689}" type="presParOf" srcId="{ADAA3534-6A77-4BEA-A200-0E1C3AE01C16}" destId="{DC6DBFDD-8393-4288-8C0E-9A58BC195FBF}" srcOrd="0" destOrd="0" presId="urn:microsoft.com/office/officeart/2005/8/layout/orgChart1"/>
    <dgm:cxn modelId="{E13312F0-E9E4-4CC6-A1BD-A9D66739F822}" type="presParOf" srcId="{ADAA3534-6A77-4BEA-A200-0E1C3AE01C16}" destId="{CB581E55-D47A-4AA0-9827-E3286A20A7A2}" srcOrd="1" destOrd="0" presId="urn:microsoft.com/office/officeart/2005/8/layout/orgChart1"/>
    <dgm:cxn modelId="{AEB65B32-6552-4028-B3DC-760A778094E4}" type="presParOf" srcId="{7CAA6637-C3C7-4E43-865A-88D8D7786DA5}" destId="{9750CC8F-A2DE-4753-8599-7192A4A06CDF}" srcOrd="1" destOrd="0" presId="urn:microsoft.com/office/officeart/2005/8/layout/orgChart1"/>
    <dgm:cxn modelId="{4E7152E4-7DCC-481A-AFEE-9B0A5344BB34}" type="presParOf" srcId="{9750CC8F-A2DE-4753-8599-7192A4A06CDF}" destId="{8488E8CE-9F06-466A-B4C3-1150BD08E992}" srcOrd="0" destOrd="0" presId="urn:microsoft.com/office/officeart/2005/8/layout/orgChart1"/>
    <dgm:cxn modelId="{744A5791-29AD-4016-86D5-6ECB04BD13D7}" type="presParOf" srcId="{9750CC8F-A2DE-4753-8599-7192A4A06CDF}" destId="{1FA90620-3478-47C7-BF52-218A6CC46070}" srcOrd="1" destOrd="0" presId="urn:microsoft.com/office/officeart/2005/8/layout/orgChart1"/>
    <dgm:cxn modelId="{8F61FFD3-0D2A-43B8-94CE-A9103BE878D6}" type="presParOf" srcId="{1FA90620-3478-47C7-BF52-218A6CC46070}" destId="{DACCD7CA-A65F-46A7-8CCF-755245D26721}" srcOrd="0" destOrd="0" presId="urn:microsoft.com/office/officeart/2005/8/layout/orgChart1"/>
    <dgm:cxn modelId="{7FEE9D60-2EDD-49A5-9283-C6514D55EAB7}" type="presParOf" srcId="{DACCD7CA-A65F-46A7-8CCF-755245D26721}" destId="{96079BE0-538D-4DEB-A751-778CB1CAB8E7}" srcOrd="0" destOrd="0" presId="urn:microsoft.com/office/officeart/2005/8/layout/orgChart1"/>
    <dgm:cxn modelId="{60C49BB5-CF52-477F-80B2-728259CE54D3}" type="presParOf" srcId="{DACCD7CA-A65F-46A7-8CCF-755245D26721}" destId="{E2A711F9-94AA-47C9-A387-C6D6704A1048}" srcOrd="1" destOrd="0" presId="urn:microsoft.com/office/officeart/2005/8/layout/orgChart1"/>
    <dgm:cxn modelId="{2180D163-C205-4920-BBD7-E8A2CB017D62}" type="presParOf" srcId="{1FA90620-3478-47C7-BF52-218A6CC46070}" destId="{085DA231-DE51-4462-B5C5-350965B12324}" srcOrd="1" destOrd="0" presId="urn:microsoft.com/office/officeart/2005/8/layout/orgChart1"/>
    <dgm:cxn modelId="{4FA813A9-B920-44C6-B131-4402EF151926}" type="presParOf" srcId="{1FA90620-3478-47C7-BF52-218A6CC46070}" destId="{2F7773B5-2885-4304-B6C8-24112BA62174}" srcOrd="2" destOrd="0" presId="urn:microsoft.com/office/officeart/2005/8/layout/orgChart1"/>
    <dgm:cxn modelId="{F73F1F67-E566-457B-BF72-32BDCBA128D5}" type="presParOf" srcId="{9750CC8F-A2DE-4753-8599-7192A4A06CDF}" destId="{79015657-ED44-46EA-8FE8-5927EC58A49D}" srcOrd="2" destOrd="0" presId="urn:microsoft.com/office/officeart/2005/8/layout/orgChart1"/>
    <dgm:cxn modelId="{7E594264-AB76-4222-84D1-7F8B3064D7F1}" type="presParOf" srcId="{9750CC8F-A2DE-4753-8599-7192A4A06CDF}" destId="{1581A030-A047-456F-985C-192D5915588F}" srcOrd="3" destOrd="0" presId="urn:microsoft.com/office/officeart/2005/8/layout/orgChart1"/>
    <dgm:cxn modelId="{73E3E65A-6CFB-456E-B535-21900FF83904}" type="presParOf" srcId="{1581A030-A047-456F-985C-192D5915588F}" destId="{94F12A1B-99FF-4B22-A03E-F31B461DE21B}" srcOrd="0" destOrd="0" presId="urn:microsoft.com/office/officeart/2005/8/layout/orgChart1"/>
    <dgm:cxn modelId="{F23CBA74-4C42-4A78-81E6-0D0CF820D193}" type="presParOf" srcId="{94F12A1B-99FF-4B22-A03E-F31B461DE21B}" destId="{7135C25D-D89A-4214-9BD1-D01B3B3114E3}" srcOrd="0" destOrd="0" presId="urn:microsoft.com/office/officeart/2005/8/layout/orgChart1"/>
    <dgm:cxn modelId="{3124E1A9-2A53-4700-8AF1-8FE67D944CDE}" type="presParOf" srcId="{94F12A1B-99FF-4B22-A03E-F31B461DE21B}" destId="{E37A7772-C06C-4ACF-889C-2129B77D7164}" srcOrd="1" destOrd="0" presId="urn:microsoft.com/office/officeart/2005/8/layout/orgChart1"/>
    <dgm:cxn modelId="{EEF6AE3B-5C2B-41A5-8B9F-ADED8DB61B27}" type="presParOf" srcId="{1581A030-A047-456F-985C-192D5915588F}" destId="{EA98E016-1F1C-4EF7-BB2C-7EB3F432A785}" srcOrd="1" destOrd="0" presId="urn:microsoft.com/office/officeart/2005/8/layout/orgChart1"/>
    <dgm:cxn modelId="{FC0EE7E5-F1BC-4F8D-9134-1E33275DD199}" type="presParOf" srcId="{1581A030-A047-456F-985C-192D5915588F}" destId="{A69EE7AF-9930-47D5-AF46-73BAC83B78B2}" srcOrd="2" destOrd="0" presId="urn:microsoft.com/office/officeart/2005/8/layout/orgChart1"/>
    <dgm:cxn modelId="{4C7092C2-D5FA-4B70-A11C-866FA1FAF58B}" type="presParOf" srcId="{7CAA6637-C3C7-4E43-865A-88D8D7786DA5}" destId="{C85636C4-C4BA-4907-B6C7-838E581F087C}" srcOrd="2" destOrd="0" presId="urn:microsoft.com/office/officeart/2005/8/layout/orgChart1"/>
    <dgm:cxn modelId="{DB273B28-E51D-4B2F-A67F-AA2F3616148A}" type="presParOf" srcId="{596C6CF6-8DA2-4737-AD94-A31E03F93323}" destId="{ADF5ABA9-6AC5-4AFC-A5CB-2B0F074489B6}" srcOrd="2" destOrd="0" presId="urn:microsoft.com/office/officeart/2005/8/layout/orgChart1"/>
    <dgm:cxn modelId="{88D9B5DD-AA4D-4411-B247-740C9B837363}" type="presParOf" srcId="{596C6CF6-8DA2-4737-AD94-A31E03F93323}" destId="{6A50ABCF-593E-4742-9AED-61F0044BAE32}" srcOrd="3" destOrd="0" presId="urn:microsoft.com/office/officeart/2005/8/layout/orgChart1"/>
    <dgm:cxn modelId="{12C86D21-0837-4D4F-840A-AA15B0165F55}" type="presParOf" srcId="{6A50ABCF-593E-4742-9AED-61F0044BAE32}" destId="{7BB6F036-D622-4433-BA32-FFA5C8F6F682}" srcOrd="0" destOrd="0" presId="urn:microsoft.com/office/officeart/2005/8/layout/orgChart1"/>
    <dgm:cxn modelId="{36AD9A15-CDB8-41E7-8327-8A2BBE8C6251}" type="presParOf" srcId="{7BB6F036-D622-4433-BA32-FFA5C8F6F682}" destId="{2C5DE3FC-DC16-4527-982D-649AA50005A3}" srcOrd="0" destOrd="0" presId="urn:microsoft.com/office/officeart/2005/8/layout/orgChart1"/>
    <dgm:cxn modelId="{BCBABF95-1D2D-4868-8DD7-60BF810D6AFF}" type="presParOf" srcId="{7BB6F036-D622-4433-BA32-FFA5C8F6F682}" destId="{34354309-C624-4B66-8294-6BB8C32B4E77}" srcOrd="1" destOrd="0" presId="urn:microsoft.com/office/officeart/2005/8/layout/orgChart1"/>
    <dgm:cxn modelId="{1B91D8C6-5157-4EE0-8260-8AEFBE77597F}" type="presParOf" srcId="{6A50ABCF-593E-4742-9AED-61F0044BAE32}" destId="{D277CE84-11D5-4F9C-A46E-91E4259DA1C6}" srcOrd="1" destOrd="0" presId="urn:microsoft.com/office/officeart/2005/8/layout/orgChart1"/>
    <dgm:cxn modelId="{2E77EA93-D03A-4997-AB8F-FEC6BB5063CF}" type="presParOf" srcId="{D277CE84-11D5-4F9C-A46E-91E4259DA1C6}" destId="{967F08FE-35CA-4104-9546-FDC64A84B016}" srcOrd="0" destOrd="0" presId="urn:microsoft.com/office/officeart/2005/8/layout/orgChart1"/>
    <dgm:cxn modelId="{1A239C1C-490B-4BB6-A545-086BB775A097}" type="presParOf" srcId="{D277CE84-11D5-4F9C-A46E-91E4259DA1C6}" destId="{67F77865-8804-4380-8363-79E3E8A83729}" srcOrd="1" destOrd="0" presId="urn:microsoft.com/office/officeart/2005/8/layout/orgChart1"/>
    <dgm:cxn modelId="{825CB2C5-A280-4613-A5BD-DEDF9AA7B316}" type="presParOf" srcId="{67F77865-8804-4380-8363-79E3E8A83729}" destId="{52465AEE-BA59-48EC-B0FB-16DDD256A267}" srcOrd="0" destOrd="0" presId="urn:microsoft.com/office/officeart/2005/8/layout/orgChart1"/>
    <dgm:cxn modelId="{0F651C28-92C0-4296-AA55-BECE7ED21018}" type="presParOf" srcId="{52465AEE-BA59-48EC-B0FB-16DDD256A267}" destId="{CD054440-74E4-43E2-9E6F-B0E95054686E}" srcOrd="0" destOrd="0" presId="urn:microsoft.com/office/officeart/2005/8/layout/orgChart1"/>
    <dgm:cxn modelId="{BFC95AF6-F9F7-476E-A8FC-1678ADEDE8F9}" type="presParOf" srcId="{52465AEE-BA59-48EC-B0FB-16DDD256A267}" destId="{29F575DD-B053-4570-B5C7-33504CBC6F01}" srcOrd="1" destOrd="0" presId="urn:microsoft.com/office/officeart/2005/8/layout/orgChart1"/>
    <dgm:cxn modelId="{00652610-51A5-4967-89DD-CCB428DF7B4B}" type="presParOf" srcId="{67F77865-8804-4380-8363-79E3E8A83729}" destId="{4A876CF7-12BC-4BF8-ACA4-7BC5977E6859}" srcOrd="1" destOrd="0" presId="urn:microsoft.com/office/officeart/2005/8/layout/orgChart1"/>
    <dgm:cxn modelId="{1730D2E2-D942-4A7B-8DAA-BB820A12DA77}" type="presParOf" srcId="{67F77865-8804-4380-8363-79E3E8A83729}" destId="{82C60CC5-B765-44C8-BD6B-F9E88A3882A2}" srcOrd="2" destOrd="0" presId="urn:microsoft.com/office/officeart/2005/8/layout/orgChart1"/>
    <dgm:cxn modelId="{895F2947-8A25-469E-B60E-8ACF1593BFFC}" type="presParOf" srcId="{D277CE84-11D5-4F9C-A46E-91E4259DA1C6}" destId="{64EF67A9-F8D0-4869-B503-6704AC3C6062}" srcOrd="2" destOrd="0" presId="urn:microsoft.com/office/officeart/2005/8/layout/orgChart1"/>
    <dgm:cxn modelId="{66CEE1F6-8DE0-4BF9-A5E2-D60B8416AB9E}" type="presParOf" srcId="{D277CE84-11D5-4F9C-A46E-91E4259DA1C6}" destId="{33DF64B7-1105-41F8-B2A9-04D8450CFE84}" srcOrd="3" destOrd="0" presId="urn:microsoft.com/office/officeart/2005/8/layout/orgChart1"/>
    <dgm:cxn modelId="{2A297533-CE8C-40B3-BDBA-11A6509CE666}" type="presParOf" srcId="{33DF64B7-1105-41F8-B2A9-04D8450CFE84}" destId="{05E21BA7-A7EA-446A-8F5E-CBB2ACF092BF}" srcOrd="0" destOrd="0" presId="urn:microsoft.com/office/officeart/2005/8/layout/orgChart1"/>
    <dgm:cxn modelId="{251C2E10-407A-4863-92E1-9E594FD0C6DD}" type="presParOf" srcId="{05E21BA7-A7EA-446A-8F5E-CBB2ACF092BF}" destId="{85FC5718-62B3-4522-9E68-AAFDF9DAE850}" srcOrd="0" destOrd="0" presId="urn:microsoft.com/office/officeart/2005/8/layout/orgChart1"/>
    <dgm:cxn modelId="{08079E29-E7E1-4B35-8F44-367813EA33EA}" type="presParOf" srcId="{05E21BA7-A7EA-446A-8F5E-CBB2ACF092BF}" destId="{0829A1D4-BFF5-4376-A888-014933732C8A}" srcOrd="1" destOrd="0" presId="urn:microsoft.com/office/officeart/2005/8/layout/orgChart1"/>
    <dgm:cxn modelId="{88B81896-C90E-4F98-81C7-857ADE6634C1}" type="presParOf" srcId="{33DF64B7-1105-41F8-B2A9-04D8450CFE84}" destId="{7F3B3686-769C-4B64-BE08-9C0C2C489410}" srcOrd="1" destOrd="0" presId="urn:microsoft.com/office/officeart/2005/8/layout/orgChart1"/>
    <dgm:cxn modelId="{007C5C3B-DFB7-4072-B3F6-2AC09C6620CC}" type="presParOf" srcId="{33DF64B7-1105-41F8-B2A9-04D8450CFE84}" destId="{8FEAD307-EDAF-4F98-BA66-C43EFE2B6813}" srcOrd="2" destOrd="0" presId="urn:microsoft.com/office/officeart/2005/8/layout/orgChart1"/>
    <dgm:cxn modelId="{20DF321D-9DCD-4887-A0CD-233C0BBDD62A}" type="presParOf" srcId="{6A50ABCF-593E-4742-9AED-61F0044BAE32}" destId="{73CE107F-2DD0-40F3-9D8D-54C992E6A86A}" srcOrd="2" destOrd="0" presId="urn:microsoft.com/office/officeart/2005/8/layout/orgChart1"/>
    <dgm:cxn modelId="{FBB6679B-036D-4E64-A77C-142E9EB0E803}" type="presParOf" srcId="{BF77294A-4499-4DC9-A436-4ABA53663182}" destId="{E163F041-E44D-4727-8783-D915F7DF74BC}" srcOrd="2" destOrd="0" presId="urn:microsoft.com/office/officeart/2005/8/layout/orgChart1"/>
    <dgm:cxn modelId="{7E5A39D0-0434-4EE1-8C2E-9356C75B11B8}" type="presParOf" srcId="{EF167813-0F01-475C-995C-880300E5C74C}" destId="{753F81F8-4583-48E5-9A2A-87EF26F2F64F}" srcOrd="2" destOrd="0" presId="urn:microsoft.com/office/officeart/2005/8/layout/orgChart1"/>
    <dgm:cxn modelId="{AE680FF2-A423-463A-A2F5-F3DA3181E396}" type="presParOf" srcId="{EF167813-0F01-475C-995C-880300E5C74C}" destId="{7BFB199E-9CC5-44C6-A927-27FF91F77318}" srcOrd="3" destOrd="0" presId="urn:microsoft.com/office/officeart/2005/8/layout/orgChart1"/>
    <dgm:cxn modelId="{CA17B8D7-753C-4860-A5D1-F1961C85ACBF}" type="presParOf" srcId="{7BFB199E-9CC5-44C6-A927-27FF91F77318}" destId="{66DD70F7-DEA2-4481-B705-0D7F2197B712}" srcOrd="0" destOrd="0" presId="urn:microsoft.com/office/officeart/2005/8/layout/orgChart1"/>
    <dgm:cxn modelId="{6D2CE01B-E5F4-4153-9EA5-27BDDC4BCD74}" type="presParOf" srcId="{66DD70F7-DEA2-4481-B705-0D7F2197B712}" destId="{EA282373-8E0D-412F-B8E6-84EF41083943}" srcOrd="0" destOrd="0" presId="urn:microsoft.com/office/officeart/2005/8/layout/orgChart1"/>
    <dgm:cxn modelId="{4A320565-61F7-4619-8158-F855A64AEC0B}" type="presParOf" srcId="{66DD70F7-DEA2-4481-B705-0D7F2197B712}" destId="{0A281AA5-C199-4BD0-9248-D49DB5059BDF}" srcOrd="1" destOrd="0" presId="urn:microsoft.com/office/officeart/2005/8/layout/orgChart1"/>
    <dgm:cxn modelId="{04F22842-D45A-4BFA-BCCD-091A3B6392E1}" type="presParOf" srcId="{7BFB199E-9CC5-44C6-A927-27FF91F77318}" destId="{29AA4E71-5EC5-42BA-A326-AC0D0007AEC1}" srcOrd="1" destOrd="0" presId="urn:microsoft.com/office/officeart/2005/8/layout/orgChart1"/>
    <dgm:cxn modelId="{F06A497D-42A4-4472-8D44-37BBE18BD669}" type="presParOf" srcId="{29AA4E71-5EC5-42BA-A326-AC0D0007AEC1}" destId="{796A39A1-318D-4481-9A84-417F21583174}" srcOrd="0" destOrd="0" presId="urn:microsoft.com/office/officeart/2005/8/layout/orgChart1"/>
    <dgm:cxn modelId="{D4AA602B-44B0-4A47-A8BA-79EF7BBD20EA}" type="presParOf" srcId="{29AA4E71-5EC5-42BA-A326-AC0D0007AEC1}" destId="{EF8CEF35-BC28-431B-803B-9FDD1F052019}" srcOrd="1" destOrd="0" presId="urn:microsoft.com/office/officeart/2005/8/layout/orgChart1"/>
    <dgm:cxn modelId="{A4CA8F0B-7DD2-4364-8BF3-65132C7BE6B5}" type="presParOf" srcId="{EF8CEF35-BC28-431B-803B-9FDD1F052019}" destId="{DA9C5BB4-00E8-43FF-ADE1-F339C13BE51C}" srcOrd="0" destOrd="0" presId="urn:microsoft.com/office/officeart/2005/8/layout/orgChart1"/>
    <dgm:cxn modelId="{F0859EA9-1A75-4DEF-B6AF-2D87EE85FACB}" type="presParOf" srcId="{DA9C5BB4-00E8-43FF-ADE1-F339C13BE51C}" destId="{E053BBD8-555D-448B-B3F6-B9BA4DEFE02D}" srcOrd="0" destOrd="0" presId="urn:microsoft.com/office/officeart/2005/8/layout/orgChart1"/>
    <dgm:cxn modelId="{407FE4AF-4EF9-46DE-8A8A-0FC7354E00A7}" type="presParOf" srcId="{DA9C5BB4-00E8-43FF-ADE1-F339C13BE51C}" destId="{CDFCD535-32B4-4670-B68A-C974A338F37D}" srcOrd="1" destOrd="0" presId="urn:microsoft.com/office/officeart/2005/8/layout/orgChart1"/>
    <dgm:cxn modelId="{3190FB95-907C-4681-AD7B-EDEF15542441}" type="presParOf" srcId="{EF8CEF35-BC28-431B-803B-9FDD1F052019}" destId="{1B7CD554-5F44-4889-B1F7-BB0D55F75A3F}" srcOrd="1" destOrd="0" presId="urn:microsoft.com/office/officeart/2005/8/layout/orgChart1"/>
    <dgm:cxn modelId="{566C9AB3-6074-4955-9305-0B21BB20738C}" type="presParOf" srcId="{EF8CEF35-BC28-431B-803B-9FDD1F052019}" destId="{79BF6C79-D77D-41AE-844D-76297A0B2DC1}" srcOrd="2" destOrd="0" presId="urn:microsoft.com/office/officeart/2005/8/layout/orgChart1"/>
    <dgm:cxn modelId="{B388C321-3C6E-45EA-821B-4ECB79612F7D}" type="presParOf" srcId="{7BFB199E-9CC5-44C6-A927-27FF91F77318}" destId="{31D55CF4-61D3-4039-BE81-A713B3C71F9E}" srcOrd="2" destOrd="0" presId="urn:microsoft.com/office/officeart/2005/8/layout/orgChart1"/>
    <dgm:cxn modelId="{BF1E9F38-06EF-4F4C-9D4D-7DB4630E5582}" type="presParOf" srcId="{B6AAD103-DE1B-4CF2-9671-069D6B15C73F}" destId="{053DFDE1-E0F1-4C7A-B6B4-DBC775BECBB3}" srcOrd="2" destOrd="0" presId="urn:microsoft.com/office/officeart/2005/8/layout/orgChart1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6A39A1-318D-4481-9A84-417F21583174}">
      <dsp:nvSpPr>
        <dsp:cNvPr id="0" name=""/>
        <dsp:cNvSpPr/>
      </dsp:nvSpPr>
      <dsp:spPr>
        <a:xfrm>
          <a:off x="7992313" y="1390998"/>
          <a:ext cx="780384" cy="2434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2832"/>
              </a:lnTo>
              <a:lnTo>
                <a:pt x="780384" y="122832"/>
              </a:lnTo>
              <a:lnTo>
                <a:pt x="780384" y="243448"/>
              </a:lnTo>
            </a:path>
          </a:pathLst>
        </a:custGeom>
        <a:noFill/>
        <a:ln w="12700" cap="flat" cmpd="sng" algn="ctr">
          <a:solidFill>
            <a:schemeClr val="accent5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3F81F8-4583-48E5-9A2A-87EF26F2F64F}">
      <dsp:nvSpPr>
        <dsp:cNvPr id="0" name=""/>
        <dsp:cNvSpPr/>
      </dsp:nvSpPr>
      <dsp:spPr>
        <a:xfrm>
          <a:off x="5177320" y="574360"/>
          <a:ext cx="2814992" cy="2422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1661"/>
              </a:lnTo>
              <a:lnTo>
                <a:pt x="2814992" y="121661"/>
              </a:lnTo>
              <a:lnTo>
                <a:pt x="2814992" y="242277"/>
              </a:lnTo>
            </a:path>
          </a:pathLst>
        </a:custGeom>
        <a:noFill/>
        <a:ln w="127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EF67A9-F8D0-4869-B503-6704AC3C6062}">
      <dsp:nvSpPr>
        <dsp:cNvPr id="0" name=""/>
        <dsp:cNvSpPr/>
      </dsp:nvSpPr>
      <dsp:spPr>
        <a:xfrm>
          <a:off x="3592990" y="2168166"/>
          <a:ext cx="3355283" cy="2807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0085"/>
              </a:lnTo>
              <a:lnTo>
                <a:pt x="3355283" y="160085"/>
              </a:lnTo>
              <a:lnTo>
                <a:pt x="3355283" y="280701"/>
              </a:lnTo>
            </a:path>
          </a:pathLst>
        </a:custGeom>
        <a:noFill/>
        <a:ln w="127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7F08FE-35CA-4104-9546-FDC64A84B016}">
      <dsp:nvSpPr>
        <dsp:cNvPr id="0" name=""/>
        <dsp:cNvSpPr/>
      </dsp:nvSpPr>
      <dsp:spPr>
        <a:xfrm>
          <a:off x="3592990" y="2168166"/>
          <a:ext cx="888587" cy="2807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0085"/>
              </a:lnTo>
              <a:lnTo>
                <a:pt x="888587" y="160085"/>
              </a:lnTo>
              <a:lnTo>
                <a:pt x="888587" y="280701"/>
              </a:lnTo>
            </a:path>
          </a:pathLst>
        </a:custGeom>
        <a:noFill/>
        <a:ln w="127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F5ABA9-6AC5-4AFC-A5CB-2B0F074489B6}">
      <dsp:nvSpPr>
        <dsp:cNvPr id="0" name=""/>
        <dsp:cNvSpPr/>
      </dsp:nvSpPr>
      <dsp:spPr>
        <a:xfrm>
          <a:off x="2470296" y="1390998"/>
          <a:ext cx="1122694" cy="2028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191"/>
              </a:lnTo>
              <a:lnTo>
                <a:pt x="1122694" y="82191"/>
              </a:lnTo>
              <a:lnTo>
                <a:pt x="1122694" y="202806"/>
              </a:lnTo>
            </a:path>
          </a:pathLst>
        </a:custGeom>
        <a:noFill/>
        <a:ln w="12700" cap="flat" cmpd="sng" algn="ctr">
          <a:solidFill>
            <a:schemeClr val="accent5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015657-ED44-46EA-8FE8-5927EC58A49D}">
      <dsp:nvSpPr>
        <dsp:cNvPr id="0" name=""/>
        <dsp:cNvSpPr/>
      </dsp:nvSpPr>
      <dsp:spPr>
        <a:xfrm>
          <a:off x="1375463" y="2168166"/>
          <a:ext cx="685740" cy="2807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0085"/>
              </a:lnTo>
              <a:lnTo>
                <a:pt x="685740" y="160085"/>
              </a:lnTo>
              <a:lnTo>
                <a:pt x="685740" y="280701"/>
              </a:lnTo>
            </a:path>
          </a:pathLst>
        </a:custGeom>
        <a:noFill/>
        <a:ln w="127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88E8CE-9F06-466A-B4C3-1150BD08E992}">
      <dsp:nvSpPr>
        <dsp:cNvPr id="0" name=""/>
        <dsp:cNvSpPr/>
      </dsp:nvSpPr>
      <dsp:spPr>
        <a:xfrm>
          <a:off x="574360" y="2168166"/>
          <a:ext cx="801102" cy="280701"/>
        </a:xfrm>
        <a:custGeom>
          <a:avLst/>
          <a:gdLst/>
          <a:ahLst/>
          <a:cxnLst/>
          <a:rect l="0" t="0" r="0" b="0"/>
          <a:pathLst>
            <a:path>
              <a:moveTo>
                <a:pt x="801102" y="0"/>
              </a:moveTo>
              <a:lnTo>
                <a:pt x="801102" y="160085"/>
              </a:lnTo>
              <a:lnTo>
                <a:pt x="0" y="160085"/>
              </a:lnTo>
              <a:lnTo>
                <a:pt x="0" y="280701"/>
              </a:lnTo>
            </a:path>
          </a:pathLst>
        </a:custGeom>
        <a:noFill/>
        <a:ln w="127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D37D70-C567-4108-BA96-2B464EE2DB9C}">
      <dsp:nvSpPr>
        <dsp:cNvPr id="0" name=""/>
        <dsp:cNvSpPr/>
      </dsp:nvSpPr>
      <dsp:spPr>
        <a:xfrm>
          <a:off x="1375463" y="1390998"/>
          <a:ext cx="1094832" cy="202806"/>
        </a:xfrm>
        <a:custGeom>
          <a:avLst/>
          <a:gdLst/>
          <a:ahLst/>
          <a:cxnLst/>
          <a:rect l="0" t="0" r="0" b="0"/>
          <a:pathLst>
            <a:path>
              <a:moveTo>
                <a:pt x="1094832" y="0"/>
              </a:moveTo>
              <a:lnTo>
                <a:pt x="1094832" y="82191"/>
              </a:lnTo>
              <a:lnTo>
                <a:pt x="0" y="82191"/>
              </a:lnTo>
              <a:lnTo>
                <a:pt x="0" y="202806"/>
              </a:lnTo>
            </a:path>
          </a:pathLst>
        </a:custGeom>
        <a:noFill/>
        <a:ln w="12700" cap="flat" cmpd="sng" algn="ctr">
          <a:solidFill>
            <a:schemeClr val="accent5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A0F447-5382-4751-BC37-D2824E981175}">
      <dsp:nvSpPr>
        <dsp:cNvPr id="0" name=""/>
        <dsp:cNvSpPr/>
      </dsp:nvSpPr>
      <dsp:spPr>
        <a:xfrm>
          <a:off x="2470296" y="574360"/>
          <a:ext cx="2707024" cy="242277"/>
        </a:xfrm>
        <a:custGeom>
          <a:avLst/>
          <a:gdLst/>
          <a:ahLst/>
          <a:cxnLst/>
          <a:rect l="0" t="0" r="0" b="0"/>
          <a:pathLst>
            <a:path>
              <a:moveTo>
                <a:pt x="2707024" y="0"/>
              </a:moveTo>
              <a:lnTo>
                <a:pt x="2707024" y="121661"/>
              </a:lnTo>
              <a:lnTo>
                <a:pt x="0" y="121661"/>
              </a:lnTo>
              <a:lnTo>
                <a:pt x="0" y="242277"/>
              </a:lnTo>
            </a:path>
          </a:pathLst>
        </a:custGeom>
        <a:noFill/>
        <a:ln w="127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C0D79F-FFCF-435F-8133-9527D67F2DF2}">
      <dsp:nvSpPr>
        <dsp:cNvPr id="0" name=""/>
        <dsp:cNvSpPr/>
      </dsp:nvSpPr>
      <dsp:spPr>
        <a:xfrm>
          <a:off x="4602959" y="0"/>
          <a:ext cx="1148721" cy="574360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sr-Latn-RS" altLang="sr-Latn-RS" sz="1200" b="1" i="0" u="none" strike="noStrike" kern="1200" cap="none" normalizeH="0" baseline="0" dirty="0">
              <a:ln/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PRORAČUN</a:t>
          </a:r>
          <a:endParaRPr kumimoji="0" lang="sr-Latn-RS" altLang="sr-Latn-RS" sz="1200" b="1" i="0" u="none" strike="noStrike" kern="1200" cap="none" normalizeH="0" baseline="0" dirty="0">
            <a:ln/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02959" y="0"/>
        <a:ext cx="1148721" cy="574360"/>
      </dsp:txXfrm>
    </dsp:sp>
    <dsp:sp modelId="{946B2D62-7DD5-4051-A035-DF6B2FECBEC0}">
      <dsp:nvSpPr>
        <dsp:cNvPr id="0" name=""/>
        <dsp:cNvSpPr/>
      </dsp:nvSpPr>
      <dsp:spPr>
        <a:xfrm>
          <a:off x="1895935" y="816637"/>
          <a:ext cx="1148721" cy="574360"/>
        </a:xfrm>
        <a:prstGeom prst="rect">
          <a:avLst/>
        </a:prstGeom>
        <a:solidFill>
          <a:schemeClr val="accent2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sr-Latn-RS" altLang="sr-Latn-RS" sz="1100" b="1" i="0" u="none" strike="noStrike" kern="1200" cap="none" normalizeH="0" baseline="0" dirty="0">
              <a:ln/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OPĆI DIO</a:t>
          </a:r>
          <a:endParaRPr kumimoji="0" lang="sr-Latn-RS" altLang="sr-Latn-RS" sz="1100" b="1" i="0" u="none" strike="noStrike" kern="1200" cap="none" normalizeH="0" baseline="0" dirty="0">
            <a:ln/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95935" y="816637"/>
        <a:ext cx="1148721" cy="574360"/>
      </dsp:txXfrm>
    </dsp:sp>
    <dsp:sp modelId="{DC6DBFDD-8393-4288-8C0E-9A58BC195FBF}">
      <dsp:nvSpPr>
        <dsp:cNvPr id="0" name=""/>
        <dsp:cNvSpPr/>
      </dsp:nvSpPr>
      <dsp:spPr>
        <a:xfrm>
          <a:off x="583334" y="1593805"/>
          <a:ext cx="1584259" cy="574360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sr-Latn-RS" altLang="sr-Latn-RS" sz="1100" b="1" i="0" u="none" strike="noStrike" kern="1200" cap="none" normalizeH="0" baseline="0" dirty="0">
              <a:ln/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RAČUN PRIHODA I RASHODA</a:t>
          </a:r>
          <a:endParaRPr kumimoji="0" lang="sr-Latn-RS" altLang="sr-Latn-RS" sz="1100" b="1" i="0" u="none" strike="noStrike" kern="1200" cap="none" normalizeH="0" baseline="0" dirty="0">
            <a:ln/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3334" y="1593805"/>
        <a:ext cx="1584259" cy="574360"/>
      </dsp:txXfrm>
    </dsp:sp>
    <dsp:sp modelId="{96079BE0-538D-4DEB-A751-778CB1CAB8E7}">
      <dsp:nvSpPr>
        <dsp:cNvPr id="0" name=""/>
        <dsp:cNvSpPr/>
      </dsp:nvSpPr>
      <dsp:spPr>
        <a:xfrm>
          <a:off x="0" y="2448867"/>
          <a:ext cx="1148721" cy="574360"/>
        </a:xfrm>
        <a:prstGeom prst="rect">
          <a:avLst/>
        </a:prstGeom>
        <a:solidFill>
          <a:schemeClr val="accent2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sr-Latn-RS" altLang="sr-Latn-RS" sz="1100" b="1" i="0" u="none" strike="noStrike" kern="1200" cap="none" normalizeH="0" baseline="0" dirty="0">
              <a:ln/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PRIHODI</a:t>
          </a:r>
          <a:endParaRPr kumimoji="0" lang="sr-Latn-RS" altLang="sr-Latn-RS" sz="1100" b="1" i="0" u="none" strike="noStrike" kern="1200" cap="none" normalizeH="0" baseline="0" dirty="0">
            <a:ln/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448867"/>
        <a:ext cx="1148721" cy="574360"/>
      </dsp:txXfrm>
    </dsp:sp>
    <dsp:sp modelId="{7135C25D-D89A-4214-9BD1-D01B3B3114E3}">
      <dsp:nvSpPr>
        <dsp:cNvPr id="0" name=""/>
        <dsp:cNvSpPr/>
      </dsp:nvSpPr>
      <dsp:spPr>
        <a:xfrm>
          <a:off x="1486843" y="2448867"/>
          <a:ext cx="1148721" cy="574360"/>
        </a:xfrm>
        <a:prstGeom prst="rect">
          <a:avLst/>
        </a:prstGeom>
        <a:solidFill>
          <a:schemeClr val="accent2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sr-Latn-RS" altLang="sr-Latn-RS" sz="1100" b="1" i="0" u="none" strike="noStrike" kern="1200" cap="none" normalizeH="0" baseline="0" dirty="0">
              <a:ln/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RASHODI</a:t>
          </a:r>
          <a:endParaRPr kumimoji="0" lang="sr-Latn-RS" altLang="sr-Latn-RS" sz="1100" b="1" i="0" u="none" strike="noStrike" kern="1200" cap="none" normalizeH="0" baseline="0" dirty="0">
            <a:ln/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86843" y="2448867"/>
        <a:ext cx="1148721" cy="574360"/>
      </dsp:txXfrm>
    </dsp:sp>
    <dsp:sp modelId="{2C5DE3FC-DC16-4527-982D-649AA50005A3}">
      <dsp:nvSpPr>
        <dsp:cNvPr id="0" name=""/>
        <dsp:cNvSpPr/>
      </dsp:nvSpPr>
      <dsp:spPr>
        <a:xfrm>
          <a:off x="2860714" y="1593805"/>
          <a:ext cx="1464551" cy="574360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sr-Latn-RS" altLang="sr-Latn-RS" sz="1100" b="1" i="0" u="none" strike="noStrike" kern="1200" cap="none" normalizeH="0" baseline="0" dirty="0">
              <a:ln/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RAČUN </a:t>
          </a:r>
          <a:endParaRPr kumimoji="0" lang="sr-Latn-RS" altLang="sr-Latn-RS" sz="1100" b="1" i="0" u="none" strike="noStrike" kern="1200" cap="none" normalizeH="0" baseline="0" dirty="0">
            <a:ln/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sr-Latn-RS" altLang="sr-Latn-RS" sz="1100" b="1" i="0" u="none" strike="noStrike" kern="1200" cap="none" normalizeH="0" baseline="0" dirty="0">
              <a:ln/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FINANCIRANJA</a:t>
          </a:r>
          <a:endParaRPr kumimoji="0" lang="sr-Latn-RS" altLang="sr-Latn-RS" sz="1100" b="1" i="0" u="none" strike="noStrike" kern="1200" cap="none" normalizeH="0" baseline="0" dirty="0">
            <a:ln/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60714" y="1593805"/>
        <a:ext cx="1464551" cy="574360"/>
      </dsp:txXfrm>
    </dsp:sp>
    <dsp:sp modelId="{CD054440-74E4-43E2-9E6F-B0E95054686E}">
      <dsp:nvSpPr>
        <dsp:cNvPr id="0" name=""/>
        <dsp:cNvSpPr/>
      </dsp:nvSpPr>
      <dsp:spPr>
        <a:xfrm>
          <a:off x="3449446" y="2448867"/>
          <a:ext cx="2064264" cy="574360"/>
        </a:xfrm>
        <a:prstGeom prst="rect">
          <a:avLst/>
        </a:prstGeom>
        <a:solidFill>
          <a:schemeClr val="accent2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sr-Latn-RS" altLang="sr-Latn-RS" sz="1100" b="1" i="0" u="none" strike="noStrike" kern="1200" cap="none" normalizeH="0" baseline="0" dirty="0">
              <a:ln/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PRIMICI OD FINANCIJSKE IMOVINE I ZADUŽIVANJA</a:t>
          </a:r>
          <a:endParaRPr kumimoji="0" lang="sr-Latn-RS" altLang="sr-Latn-RS" sz="1100" b="1" i="0" u="none" strike="noStrike" kern="1200" cap="none" normalizeH="0" baseline="0" dirty="0">
            <a:ln/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49446" y="2448867"/>
        <a:ext cx="2064264" cy="574360"/>
      </dsp:txXfrm>
    </dsp:sp>
    <dsp:sp modelId="{85FC5718-62B3-4522-9E68-AAFDF9DAE850}">
      <dsp:nvSpPr>
        <dsp:cNvPr id="0" name=""/>
        <dsp:cNvSpPr/>
      </dsp:nvSpPr>
      <dsp:spPr>
        <a:xfrm>
          <a:off x="5736470" y="2448867"/>
          <a:ext cx="2423607" cy="574360"/>
        </a:xfrm>
        <a:prstGeom prst="rect">
          <a:avLst/>
        </a:prstGeom>
        <a:solidFill>
          <a:schemeClr val="accent2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sr-Latn-RS" altLang="sr-Latn-RS" sz="1100" b="1" i="0" u="none" strike="noStrike" kern="1200" cap="none" normalizeH="0" baseline="0" dirty="0">
              <a:ln/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IZDACI ZA FINANCIJSKU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sr-Latn-RS" altLang="sr-Latn-RS" sz="1100" b="1" i="0" u="none" strike="noStrike" kern="1200" cap="none" normalizeH="0" baseline="0" dirty="0">
              <a:ln/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IMOVINU I OTPLATU ZAJMOVA</a:t>
          </a:r>
          <a:endParaRPr kumimoji="0" lang="sr-Latn-RS" altLang="sr-Latn-RS" sz="1100" b="1" i="0" u="none" strike="noStrike" kern="1200" cap="none" normalizeH="0" baseline="0" dirty="0">
            <a:ln/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36470" y="2448867"/>
        <a:ext cx="2423607" cy="574360"/>
      </dsp:txXfrm>
    </dsp:sp>
    <dsp:sp modelId="{EA282373-8E0D-412F-B8E6-84EF41083943}">
      <dsp:nvSpPr>
        <dsp:cNvPr id="0" name=""/>
        <dsp:cNvSpPr/>
      </dsp:nvSpPr>
      <dsp:spPr>
        <a:xfrm>
          <a:off x="7121823" y="816637"/>
          <a:ext cx="1740979" cy="574360"/>
        </a:xfrm>
        <a:prstGeom prst="rect">
          <a:avLst/>
        </a:prstGeom>
        <a:solidFill>
          <a:schemeClr val="accent2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sr-Latn-RS" altLang="sr-Latn-RS" sz="1100" b="1" i="0" u="none" strike="noStrike" kern="1200" cap="none" normalizeH="0" baseline="0" dirty="0">
              <a:ln/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POSEBNI DIO</a:t>
          </a:r>
          <a:endParaRPr kumimoji="0" lang="sr-Latn-RS" altLang="sr-Latn-RS" sz="1100" b="1" i="0" u="none" strike="noStrike" kern="1200" cap="none" normalizeH="0" baseline="0" dirty="0">
            <a:ln/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121823" y="816637"/>
        <a:ext cx="1740979" cy="574360"/>
      </dsp:txXfrm>
    </dsp:sp>
    <dsp:sp modelId="{E053BBD8-555D-448B-B3F6-B9BA4DEFE02D}">
      <dsp:nvSpPr>
        <dsp:cNvPr id="0" name=""/>
        <dsp:cNvSpPr/>
      </dsp:nvSpPr>
      <dsp:spPr>
        <a:xfrm>
          <a:off x="7854219" y="1634447"/>
          <a:ext cx="1836955" cy="574360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sr-Latn-RS" altLang="sr-Latn-RS" sz="1100" b="1" i="0" u="none" strike="noStrike" kern="1200" cap="none" normalizeH="0" baseline="0" dirty="0">
              <a:ln/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PLAN RASHODA I IZDATAKA</a:t>
          </a:r>
          <a:endParaRPr kumimoji="0" lang="sr-Latn-RS" altLang="sr-Latn-RS" sz="1100" b="1" i="0" u="none" strike="noStrike" kern="1200" cap="none" normalizeH="0" baseline="0" dirty="0">
            <a:ln/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854219" y="1634447"/>
        <a:ext cx="1836955" cy="5743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3DD571-E22F-4A38-B450-8CCBD829A548}" type="datetimeFigureOut">
              <a:rPr lang="en-US"/>
              <a:t>1/13/2026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0C2C40-CB1C-4820-9151-EC51EC2E7E0F}" type="slidenum">
              <a:rPr lang="en-US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05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0C2C40-CB1C-4820-9151-EC51EC2E7E0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451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0C2C40-CB1C-4820-9151-EC51EC2E7E0F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532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0C2C40-CB1C-4820-9151-EC51EC2E7E0F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101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0974584-F7C5-6440-926F-F6A9781D6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310" y="2484470"/>
            <a:ext cx="7552916" cy="213056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6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 descr="Graphical user interface&#10;&#10;Description automatically generated">
            <a:extLst>
              <a:ext uri="{FF2B5EF4-FFF2-40B4-BE49-F238E27FC236}">
                <a16:creationId xmlns:a16="http://schemas.microsoft.com/office/drawing/2014/main" id="{D7436C2F-09FF-014A-84CC-E0A18AFE2C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3792" y="138819"/>
            <a:ext cx="2369315" cy="867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201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A72F24-C2F4-A848-9526-6DDE3032300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44500" y="1460500"/>
            <a:ext cx="5327904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00000"/>
              </a:lnSpc>
              <a:defRPr lang="en-US" sz="14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00000"/>
              </a:lnSpc>
              <a:defRPr lang="en-US" sz="14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00000"/>
              </a:lnSpc>
              <a:defRPr lang="en-US" sz="14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00000"/>
              </a:lnSpc>
              <a:defRPr lang="en-US" sz="14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00000"/>
              </a:lnSpc>
              <a:defRPr lang="en-US"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Click to 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Fifth level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0B5A9DDA-5C61-C94F-9C1E-F412423AF3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pPr/>
              <a:t>1/13/2026</a:t>
            </a:fld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AB9CE1BE-CD51-BD42-A659-2F084EB57D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2707C4E-5419-8141-80B3-E4B112655C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6D362EF-E079-514F-814C-6085176CA7AD}"/>
              </a:ext>
            </a:extLst>
          </p:cNvPr>
          <p:cNvCxnSpPr>
            <a:cxnSpLocks/>
          </p:cNvCxnSpPr>
          <p:nvPr userDrawn="1"/>
        </p:nvCxnSpPr>
        <p:spPr>
          <a:xfrm>
            <a:off x="533400" y="1104900"/>
            <a:ext cx="11119104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2AC75DAD-32BC-CC41-8DF4-9E68DB31C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30609"/>
            <a:ext cx="9146972" cy="6400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62173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0EAB2A1-27FC-7D46-BBF1-72410CED554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0596" y="2560320"/>
            <a:ext cx="94457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Click to 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170A3AA-4210-FB4E-9790-9D6891AFF655}"/>
              </a:ext>
            </a:extLst>
          </p:cNvPr>
          <p:cNvCxnSpPr>
            <a:cxnSpLocks/>
          </p:cNvCxnSpPr>
          <p:nvPr userDrawn="1"/>
        </p:nvCxnSpPr>
        <p:spPr>
          <a:xfrm>
            <a:off x="533400" y="1104900"/>
            <a:ext cx="11119104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28B6F196-1924-E341-B33B-77AEF4A87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30609"/>
            <a:ext cx="9146972" cy="6400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36486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BE2BF-67D0-421C-B0EA-C2FDA38E9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D459D-4DBB-4B08-B28E-38CB294598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1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9D5826-9D5D-45F7-9039-C959387351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1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35230-6E6B-4AE2-A238-476A2293E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2F8D-62B3-48AF-BAF5-944399905ED0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EC195B-3566-4F5A-8A17-C0D96E0DC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A64FFA-F5D7-4974-90D5-37C1E4F5D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4216D-285E-4743-ADC0-F517FFC766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01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93013-51BB-4A17-B3BD-969427C6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65D238-163E-4CA0-8D72-013A528AF5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4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3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4" indent="0">
              <a:buNone/>
              <a:defRPr sz="1600" b="1"/>
            </a:lvl7pPr>
            <a:lvl8pPr marL="3200370" indent="0">
              <a:buNone/>
              <a:defRPr sz="1600" b="1"/>
            </a:lvl8pPr>
            <a:lvl9pPr marL="36575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74BFD3-F57E-442B-B0D6-44B28B98AB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6C678E-A9F6-402F-AB68-0001BA3C23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4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96" indent="0">
              <a:buNone/>
              <a:defRPr sz="2000" b="1"/>
            </a:lvl2pPr>
            <a:lvl3pPr marL="914391" indent="0">
              <a:buNone/>
              <a:defRPr sz="1800" b="1"/>
            </a:lvl3pPr>
            <a:lvl4pPr marL="1371587" indent="0">
              <a:buNone/>
              <a:defRPr sz="1600" b="1"/>
            </a:lvl4pPr>
            <a:lvl5pPr marL="1828783" indent="0">
              <a:buNone/>
              <a:defRPr sz="1600" b="1"/>
            </a:lvl5pPr>
            <a:lvl6pPr marL="2285978" indent="0">
              <a:buNone/>
              <a:defRPr sz="1600" b="1"/>
            </a:lvl6pPr>
            <a:lvl7pPr marL="2743174" indent="0">
              <a:buNone/>
              <a:defRPr sz="1600" b="1"/>
            </a:lvl7pPr>
            <a:lvl8pPr marL="3200370" indent="0">
              <a:buNone/>
              <a:defRPr sz="1600" b="1"/>
            </a:lvl8pPr>
            <a:lvl9pPr marL="36575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C1CE1F-0133-4A8E-9510-3927C275AD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812791-1A66-47A2-B8AB-CF2C8494C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2F8D-62B3-48AF-BAF5-944399905ED0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33D370-BE25-4CF9-8D18-A8B0D6286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FF9EFB-2082-4B18-8532-2E058DF98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4216D-285E-4743-ADC0-F517FFC766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323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A482C-C319-43FD-93FF-980D21E2E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03A496-9194-4AF3-A700-304E648B3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2F8D-62B3-48AF-BAF5-944399905ED0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03CEB3-10DB-4C6B-B786-6EA61FEAF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6A844B-2D32-4E86-8B10-61DBDBE59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4216D-285E-4743-ADC0-F517FFC766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742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21782B-EB6A-4988-856E-D6637A15B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2F8D-62B3-48AF-BAF5-944399905ED0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1005B5-4499-443A-AEC7-4504692A5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5E9E49-7000-42FC-9389-8FC847AA8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4216D-285E-4743-ADC0-F517FFC766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066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EFE04-76D2-4EE9-82B4-6CF8BDAEF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0215A4-C64A-4FDE-8E67-809F9ECFC2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9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899654-FEE0-4F7C-9F7E-E613641915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96" indent="0">
              <a:buNone/>
              <a:defRPr sz="1400"/>
            </a:lvl2pPr>
            <a:lvl3pPr marL="914391" indent="0">
              <a:buNone/>
              <a:defRPr sz="1200"/>
            </a:lvl3pPr>
            <a:lvl4pPr marL="1371587" indent="0">
              <a:buNone/>
              <a:defRPr sz="1000"/>
            </a:lvl4pPr>
            <a:lvl5pPr marL="1828783" indent="0">
              <a:buNone/>
              <a:defRPr sz="1000"/>
            </a:lvl5pPr>
            <a:lvl6pPr marL="2285978" indent="0">
              <a:buNone/>
              <a:defRPr sz="1000"/>
            </a:lvl6pPr>
            <a:lvl7pPr marL="2743174" indent="0">
              <a:buNone/>
              <a:defRPr sz="1000"/>
            </a:lvl7pPr>
            <a:lvl8pPr marL="3200370" indent="0">
              <a:buNone/>
              <a:defRPr sz="1000"/>
            </a:lvl8pPr>
            <a:lvl9pPr marL="365756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0672D7-560C-46F5-B38A-5864AF61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2F8D-62B3-48AF-BAF5-944399905ED0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333971-AB39-461C-BCDD-6F82E9DF4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E7803C-62B5-41B0-9BE1-73F066620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4216D-285E-4743-ADC0-F517FFC766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835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7523E-938F-438E-ACC4-357650D6A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C72DA9-4F67-4E76-B94A-2A066F0CC9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9" y="98742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96" indent="0">
              <a:buNone/>
              <a:defRPr sz="2800"/>
            </a:lvl2pPr>
            <a:lvl3pPr marL="914391" indent="0">
              <a:buNone/>
              <a:defRPr sz="2400"/>
            </a:lvl3pPr>
            <a:lvl4pPr marL="1371587" indent="0">
              <a:buNone/>
              <a:defRPr sz="2000"/>
            </a:lvl4pPr>
            <a:lvl5pPr marL="1828783" indent="0">
              <a:buNone/>
              <a:defRPr sz="2000"/>
            </a:lvl5pPr>
            <a:lvl6pPr marL="2285978" indent="0">
              <a:buNone/>
              <a:defRPr sz="2000"/>
            </a:lvl6pPr>
            <a:lvl7pPr marL="2743174" indent="0">
              <a:buNone/>
              <a:defRPr sz="2000"/>
            </a:lvl7pPr>
            <a:lvl8pPr marL="3200370" indent="0">
              <a:buNone/>
              <a:defRPr sz="2000"/>
            </a:lvl8pPr>
            <a:lvl9pPr marL="3657565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E2FDD4-868B-425C-9784-E80DB7C015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96" indent="0">
              <a:buNone/>
              <a:defRPr sz="1400"/>
            </a:lvl2pPr>
            <a:lvl3pPr marL="914391" indent="0">
              <a:buNone/>
              <a:defRPr sz="1200"/>
            </a:lvl3pPr>
            <a:lvl4pPr marL="1371587" indent="0">
              <a:buNone/>
              <a:defRPr sz="1000"/>
            </a:lvl4pPr>
            <a:lvl5pPr marL="1828783" indent="0">
              <a:buNone/>
              <a:defRPr sz="1000"/>
            </a:lvl5pPr>
            <a:lvl6pPr marL="2285978" indent="0">
              <a:buNone/>
              <a:defRPr sz="1000"/>
            </a:lvl6pPr>
            <a:lvl7pPr marL="2743174" indent="0">
              <a:buNone/>
              <a:defRPr sz="1000"/>
            </a:lvl7pPr>
            <a:lvl8pPr marL="3200370" indent="0">
              <a:buNone/>
              <a:defRPr sz="1000"/>
            </a:lvl8pPr>
            <a:lvl9pPr marL="365756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853192-BC34-458B-84D8-10413109E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2F8D-62B3-48AF-BAF5-944399905ED0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4140DD-DF78-4ACA-994A-2C80E820B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255A00-460B-4060-8FC4-6AE015CD0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4216D-285E-4743-ADC0-F517FFC766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786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89423-CD2E-4FE4-A0A5-BF1DF9A8B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721021-E600-4985-9CB7-C916625802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BF65E1-9312-40C9-B537-2EF2373A3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2F8D-62B3-48AF-BAF5-944399905ED0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27D5D2-711E-4128-B02F-A2F5F3B7B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8A264A-3B0E-4789-8D33-E3B8BB427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4216D-285E-4743-ADC0-F517FFC766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066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5CD398-88C4-4D5A-B800-6698210896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0AE657-6D14-4EC6-AF23-3733CA7ECA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13624-5ED1-471D-B870-97A863791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2F8D-62B3-48AF-BAF5-944399905ED0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A089F5-C44A-423E-A411-0170507EB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A2F323-E5A0-4612-B41A-6BBC2FFFE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4216D-285E-4743-ADC0-F517FFC766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2361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2F8D-62B3-48AF-BAF5-944399905ED0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4216D-285E-4743-ADC0-F517FFC76697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24307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2F8D-62B3-48AF-BAF5-944399905ED0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4216D-285E-4743-ADC0-F517FFC766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944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sekcij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2F8D-62B3-48AF-BAF5-944399905ED0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4216D-285E-4743-ADC0-F517FFC76697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84983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2F8D-62B3-48AF-BAF5-944399905ED0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4216D-285E-4743-ADC0-F517FFC766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5766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2F8D-62B3-48AF-BAF5-944399905ED0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4216D-285E-4743-ADC0-F517FFC766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2244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2F8D-62B3-48AF-BAF5-944399905ED0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4216D-285E-4743-ADC0-F517FFC766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1381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2F8D-62B3-48AF-BAF5-944399905ED0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4216D-285E-4743-ADC0-F517FFC766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7921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03E2F8D-62B3-48AF-BAF5-944399905ED0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F44216D-285E-4743-ADC0-F517FFC766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8320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2F8D-62B3-48AF-BAF5-944399905ED0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4216D-285E-4743-ADC0-F517FFC766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6748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2F8D-62B3-48AF-BAF5-944399905ED0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4216D-285E-4743-ADC0-F517FFC766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0576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E2F8D-62B3-48AF-BAF5-944399905ED0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4216D-285E-4743-ADC0-F517FFC766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2670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0974584-F7C5-6440-926F-F6A9781D6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310" y="2484470"/>
            <a:ext cx="7552916" cy="213056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6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 descr="Graphical user interface&#10;&#10;Description automatically generated">
            <a:extLst>
              <a:ext uri="{FF2B5EF4-FFF2-40B4-BE49-F238E27FC236}">
                <a16:creationId xmlns:a16="http://schemas.microsoft.com/office/drawing/2014/main" id="{D7436C2F-09FF-014A-84CC-E0A18AFE2C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3792" y="138819"/>
            <a:ext cx="2369315" cy="867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392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38DD69-FB8A-4188-BFE4-CBF509E5E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15C50-137C-4155-8543-556E7E213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C6A1DE-66DD-40F1-896C-01B693106E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3E2F8D-62B3-48AF-BAF5-944399905ED0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7912B1-2F8B-49C2-9253-FDAAEF5D94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43CF23-BB91-472C-8560-11C5F5282E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4216D-285E-4743-ADC0-F517FFC766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915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9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8" indent="-228598" algn="l" defTabSz="91439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3" indent="-228598" algn="l" defTabSz="9143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9" indent="-228598" algn="l" defTabSz="9143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85" indent="-228598" algn="l" defTabSz="9143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80" indent="-228598" algn="l" defTabSz="9143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76" indent="-228598" algn="l" defTabSz="9143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72" indent="-228598" algn="l" defTabSz="9143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67" indent="-228598" algn="l" defTabSz="9143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63" indent="-228598" algn="l" defTabSz="9143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1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7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3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8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74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70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65" algn="l" defTabSz="9143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03E2F8D-62B3-48AF-BAF5-944399905ED0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F44216D-285E-4743-ADC0-F517FFC76697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003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://www.progressive-charlestown.com/2017/09/magaziner-applauds-new-transparent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nc/3.0/" TargetMode="External"/><Relationship Id="rId4" Type="http://schemas.openxmlformats.org/officeDocument/2006/relationships/hyperlink" Target="https://www.pngall.com/euro-symbol-png/download/23289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xabay.com/de/europa-sterne-europasterne-eu-1473621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-nc/3.0/" TargetMode="External"/><Relationship Id="rId5" Type="http://schemas.openxmlformats.org/officeDocument/2006/relationships/hyperlink" Target="https://santosbancarios.com.br/artigo/financeiras-sao-condenadas-por-negativacao-indevida-de-cliente" TargetMode="External"/><Relationship Id="rId4" Type="http://schemas.openxmlformats.org/officeDocument/2006/relationships/image" Target="../media/image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xabay.com/de/kinder-spielen-%C3%BCbung-sport-310223/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75583F-376C-40AE-9849-09070F0B5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6453" y="1111427"/>
            <a:ext cx="8515572" cy="2130561"/>
          </a:xfrm>
        </p:spPr>
        <p:txBody>
          <a:bodyPr anchor="b">
            <a:normAutofit/>
          </a:bodyPr>
          <a:lstStyle/>
          <a:p>
            <a:pPr algn="l"/>
            <a:r>
              <a:rPr lang="hr-HR" dirty="0">
                <a:latin typeface="Segoe UI" panose="020B0502040204020203" pitchFamily="34" charset="0"/>
                <a:cs typeface="Segoe UI" panose="020B0502040204020203" pitchFamily="34" charset="0"/>
              </a:rPr>
              <a:t>VODIČ ZA GRAĐANE</a:t>
            </a: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165814A-5271-4039-9F12-014787DA9EF7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961966" y="3364224"/>
            <a:ext cx="8025414" cy="120808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Proračun grada Kutjeva za </a:t>
            </a: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2026. </a:t>
            </a:r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godinu i projekcije za </a:t>
            </a: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2027. </a:t>
            </a:r>
            <a:r>
              <a:rPr lang="hr-H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hr-H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2028.</a:t>
            </a:r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77886D06-1656-20EF-E18C-1EE6D36E26D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669" y="269269"/>
            <a:ext cx="1000632" cy="123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590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3BD17-A7FE-4352-9D7A-10482C686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12137"/>
            <a:ext cx="9146972" cy="640080"/>
          </a:xfrm>
        </p:spPr>
        <p:txBody>
          <a:bodyPr/>
          <a:lstStyle/>
          <a:p>
            <a:r>
              <a:rPr lang="hr-HR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UVODNA RIJEČ</a:t>
            </a:r>
            <a:endParaRPr lang="en-US" b="1" dirty="0">
              <a:latin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C1D5B-11AC-48D7-B0A0-63BC88617D6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44500" y="1509611"/>
            <a:ext cx="4975869" cy="493625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Poštovani sugrađani,</a:t>
            </a:r>
          </a:p>
          <a:p>
            <a:pPr marL="0" indent="0" algn="just">
              <a:buNone/>
            </a:pP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 strateškog planiranja, izrade, donošenja i izvršenja proračuna od velike je važnosti za funkcioniranje svake lokalne samouprave pa tako i Grada Kutjeva. Kako bismo vam omogućili dostupnost podataka o prihodima i rashodima Grada, predviđenim aktivnostima i projektima, izradili smo ovaj Vodič u kojem ćete saznati što je proračun, od čega se sastoji, koji su raspoloživi izvori financiranja te koji su planirani programi, projekti i aktivnosti koji će biti financirani u </a:t>
            </a:r>
            <a:r>
              <a:rPr lang="hr-H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2025.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godini. </a:t>
            </a:r>
          </a:p>
          <a:p>
            <a:pPr marL="0" indent="0" algn="just">
              <a:buNone/>
            </a:pP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</a:p>
          <a:p>
            <a:pPr marL="0" indent="0" algn="r">
              <a:buNone/>
            </a:pP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                                                          Vaš gradonačelnik,                                                                                                                       Josip Budimir, mag. oec.</a:t>
            </a:r>
          </a:p>
        </p:txBody>
      </p:sp>
      <p:pic>
        <p:nvPicPr>
          <p:cNvPr id="22" name="Slika 21">
            <a:extLst>
              <a:ext uri="{FF2B5EF4-FFF2-40B4-BE49-F238E27FC236}">
                <a16:creationId xmlns:a16="http://schemas.microsoft.com/office/drawing/2014/main" id="{42D0D3A6-47DD-113C-7B3C-7B816E6AD9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570" y="1380565"/>
            <a:ext cx="5945051" cy="39624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11CB0337-B234-7514-7EB4-D2476F74C5E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060" y="175668"/>
            <a:ext cx="582561" cy="72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432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3BD17-A7FE-4352-9D7A-10482C686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12137"/>
            <a:ext cx="9146972" cy="640080"/>
          </a:xfrm>
        </p:spPr>
        <p:txBody>
          <a:bodyPr/>
          <a:lstStyle/>
          <a:p>
            <a:r>
              <a:rPr lang="hr-HR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ŠTO JE PRORAČUN?</a:t>
            </a:r>
            <a:endParaRPr lang="en-US" b="1" dirty="0">
              <a:latin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C1D5B-11AC-48D7-B0A0-63BC88617D6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44500" y="1509612"/>
            <a:ext cx="5083654" cy="3213623"/>
          </a:xfrm>
        </p:spPr>
        <p:txBody>
          <a:bodyPr>
            <a:noAutofit/>
          </a:bodyPr>
          <a:lstStyle/>
          <a:p>
            <a:pPr algn="just"/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akt kojim se procjenjuju prihodi i primici te utvrđuju rashodi i izdaci jedinice lokalne samouprave za proračunsku godinu, a sadrži i projekciju prihoda i primitaka te rashoda i izdataka za slijedeće dvije godine</a:t>
            </a:r>
          </a:p>
          <a:p>
            <a:pPr algn="just"/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odnosi se na fiskalnu godinu koja predstavlja razdoblje od 12 mjeseci - od početka pa do kraja godine</a:t>
            </a:r>
          </a:p>
          <a:p>
            <a:pPr algn="just"/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sastoji se od Općeg i Posebnog dijela te obrazloženja</a:t>
            </a:r>
          </a:p>
          <a:p>
            <a:pPr algn="just"/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Zakon o proračunu (»Narodne novine«, broj 144/21) - zakonodavni akt kojim su regulirana sva pitanja vezana uz proračun</a:t>
            </a:r>
          </a:p>
          <a:p>
            <a:pPr marL="0" indent="0">
              <a:spcAft>
                <a:spcPts val="1200"/>
              </a:spcAft>
              <a:buNone/>
            </a:pPr>
            <a:endParaRPr 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7" name="Group 1" descr="circles connected by lines">
            <a:extLst>
              <a:ext uri="{FF2B5EF4-FFF2-40B4-BE49-F238E27FC236}">
                <a16:creationId xmlns:a16="http://schemas.microsoft.com/office/drawing/2014/main" id="{929E1749-D848-158D-BB8F-B1145D45F60C}"/>
              </a:ext>
            </a:extLst>
          </p:cNvPr>
          <p:cNvGrpSpPr/>
          <p:nvPr/>
        </p:nvGrpSpPr>
        <p:grpSpPr>
          <a:xfrm rot="15735054">
            <a:off x="6371680" y="1125806"/>
            <a:ext cx="3831696" cy="4507341"/>
            <a:chOff x="7913850" y="548001"/>
            <a:chExt cx="4044589" cy="4815533"/>
          </a:xfrm>
        </p:grpSpPr>
        <p:cxnSp>
          <p:nvCxnSpPr>
            <p:cNvPr id="12" name="Straight Connector 16" descr="straight line">
              <a:extLst>
                <a:ext uri="{FF2B5EF4-FFF2-40B4-BE49-F238E27FC236}">
                  <a16:creationId xmlns:a16="http://schemas.microsoft.com/office/drawing/2014/main" id="{1205C5F7-C81B-7077-A411-F797B2363CCA}"/>
                </a:ext>
              </a:extLst>
            </p:cNvPr>
            <p:cNvCxnSpPr>
              <a:cxnSpLocks/>
            </p:cNvCxnSpPr>
            <p:nvPr/>
          </p:nvCxnSpPr>
          <p:spPr>
            <a:xfrm rot="5864946" flipV="1">
              <a:off x="9210535" y="2437790"/>
              <a:ext cx="856145" cy="1219856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Oval 12" descr="oval shape">
              <a:extLst>
                <a:ext uri="{FF2B5EF4-FFF2-40B4-BE49-F238E27FC236}">
                  <a16:creationId xmlns:a16="http://schemas.microsoft.com/office/drawing/2014/main" id="{51BC22F6-A472-E931-66A5-4154769E1E8A}"/>
                </a:ext>
              </a:extLst>
            </p:cNvPr>
            <p:cNvSpPr/>
            <p:nvPr/>
          </p:nvSpPr>
          <p:spPr>
            <a:xfrm rot="464946">
              <a:off x="7913850" y="548001"/>
              <a:ext cx="1528701" cy="271459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9" name="Straight Connector 9" descr="straight line">
              <a:extLst>
                <a:ext uri="{FF2B5EF4-FFF2-40B4-BE49-F238E27FC236}">
                  <a16:creationId xmlns:a16="http://schemas.microsoft.com/office/drawing/2014/main" id="{B4E89C31-BDAE-03DB-93F1-1BE88741C8DD}"/>
                </a:ext>
              </a:extLst>
            </p:cNvPr>
            <p:cNvCxnSpPr>
              <a:cxnSpLocks/>
            </p:cNvCxnSpPr>
            <p:nvPr/>
          </p:nvCxnSpPr>
          <p:spPr>
            <a:xfrm rot="5864946">
              <a:off x="8954681" y="4084460"/>
              <a:ext cx="925077" cy="121985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Oval 10" descr="oval shape">
              <a:extLst>
                <a:ext uri="{FF2B5EF4-FFF2-40B4-BE49-F238E27FC236}">
                  <a16:creationId xmlns:a16="http://schemas.microsoft.com/office/drawing/2014/main" id="{7E111BB5-FBF8-9680-49F7-6708B5200E80}"/>
                </a:ext>
              </a:extLst>
            </p:cNvPr>
            <p:cNvSpPr/>
            <p:nvPr/>
          </p:nvSpPr>
          <p:spPr>
            <a:xfrm rot="464946">
              <a:off x="9991193" y="2719750"/>
              <a:ext cx="1967246" cy="264378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</p:grpSp>
      <p:sp>
        <p:nvSpPr>
          <p:cNvPr id="27" name="TekstniOkvir 26">
            <a:extLst>
              <a:ext uri="{FF2B5EF4-FFF2-40B4-BE49-F238E27FC236}">
                <a16:creationId xmlns:a16="http://schemas.microsoft.com/office/drawing/2014/main" id="{3306C405-EA8D-EB60-B190-270092C44C72}"/>
              </a:ext>
            </a:extLst>
          </p:cNvPr>
          <p:cNvSpPr txBox="1"/>
          <p:nvPr/>
        </p:nvSpPr>
        <p:spPr>
          <a:xfrm>
            <a:off x="8182464" y="2036586"/>
            <a:ext cx="24745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PRORAČUN</a:t>
            </a:r>
          </a:p>
        </p:txBody>
      </p:sp>
      <p:sp>
        <p:nvSpPr>
          <p:cNvPr id="29" name="Oval 12" descr="oval shape">
            <a:extLst>
              <a:ext uri="{FF2B5EF4-FFF2-40B4-BE49-F238E27FC236}">
                <a16:creationId xmlns:a16="http://schemas.microsoft.com/office/drawing/2014/main" id="{88A7F041-AA85-EB90-56EA-739998BD6A57}"/>
              </a:ext>
            </a:extLst>
          </p:cNvPr>
          <p:cNvSpPr/>
          <p:nvPr/>
        </p:nvSpPr>
        <p:spPr>
          <a:xfrm rot="16200000">
            <a:off x="9716046" y="3422469"/>
            <a:ext cx="1448236" cy="254086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kstniOkvir 32">
            <a:extLst>
              <a:ext uri="{FF2B5EF4-FFF2-40B4-BE49-F238E27FC236}">
                <a16:creationId xmlns:a16="http://schemas.microsoft.com/office/drawing/2014/main" id="{7B8C4A70-E315-7DA4-7DF9-8DE645E98C14}"/>
              </a:ext>
            </a:extLst>
          </p:cNvPr>
          <p:cNvSpPr txBox="1"/>
          <p:nvPr/>
        </p:nvSpPr>
        <p:spPr>
          <a:xfrm>
            <a:off x="6960834" y="4539010"/>
            <a:ext cx="102624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OPĆI DIO</a:t>
            </a:r>
          </a:p>
        </p:txBody>
      </p:sp>
      <p:sp>
        <p:nvSpPr>
          <p:cNvPr id="35" name="TekstniOkvir 34">
            <a:extLst>
              <a:ext uri="{FF2B5EF4-FFF2-40B4-BE49-F238E27FC236}">
                <a16:creationId xmlns:a16="http://schemas.microsoft.com/office/drawing/2014/main" id="{3B212EC1-FDA2-D793-A74A-3DC1BAB40D08}"/>
              </a:ext>
            </a:extLst>
          </p:cNvPr>
          <p:cNvSpPr txBox="1"/>
          <p:nvPr/>
        </p:nvSpPr>
        <p:spPr>
          <a:xfrm>
            <a:off x="9749837" y="4536356"/>
            <a:ext cx="145454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POSEBNI DIO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F468C7F6-259B-B285-1DA3-1893FCE0D5F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060" y="175668"/>
            <a:ext cx="582561" cy="72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899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E19FF-DAD9-4AB4-9D83-993EE9FE6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12137"/>
            <a:ext cx="9146972" cy="640080"/>
          </a:xfrm>
        </p:spPr>
        <p:txBody>
          <a:bodyPr>
            <a:normAutofit/>
          </a:bodyPr>
          <a:lstStyle/>
          <a:p>
            <a:r>
              <a:rPr lang="hr-HR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PRORAČUNSKA NAČELA</a:t>
            </a:r>
            <a:endParaRPr lang="en-US" b="1" dirty="0">
              <a:latin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sp>
        <p:nvSpPr>
          <p:cNvPr id="40" name="Oval 39" descr="Small circle">
            <a:extLst>
              <a:ext uri="{FF2B5EF4-FFF2-40B4-BE49-F238E27FC236}">
                <a16:creationId xmlns:a16="http://schemas.microsoft.com/office/drawing/2014/main" id="{0C3A28BB-9675-8648-9563-A663628F48F5}"/>
              </a:ext>
            </a:extLst>
          </p:cNvPr>
          <p:cNvSpPr>
            <a:spLocks noChangeAspect="1"/>
          </p:cNvSpPr>
          <p:nvPr/>
        </p:nvSpPr>
        <p:spPr bwMode="blackWhite">
          <a:xfrm>
            <a:off x="532635" y="1476893"/>
            <a:ext cx="409838" cy="4098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TextBox 40" descr="Number 1">
            <a:extLst>
              <a:ext uri="{FF2B5EF4-FFF2-40B4-BE49-F238E27FC236}">
                <a16:creationId xmlns:a16="http://schemas.microsoft.com/office/drawing/2014/main" id="{516D502C-EEB8-7641-9141-D6049BAE3252}"/>
              </a:ext>
            </a:extLst>
          </p:cNvPr>
          <p:cNvSpPr txBox="1">
            <a:spLocks noChangeAspect="1"/>
          </p:cNvSpPr>
          <p:nvPr/>
        </p:nvSpPr>
        <p:spPr bwMode="blackWhite">
          <a:xfrm>
            <a:off x="453465" y="1491495"/>
            <a:ext cx="558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cs typeface="Segoe UI Semibold" panose="020B0702040204020203" pitchFamily="34" charset="0"/>
              </a:rPr>
              <a:t>1</a:t>
            </a:r>
          </a:p>
        </p:txBody>
      </p:sp>
      <p:sp>
        <p:nvSpPr>
          <p:cNvPr id="43" name="Oval 42" descr="Small circle">
            <a:extLst>
              <a:ext uri="{FF2B5EF4-FFF2-40B4-BE49-F238E27FC236}">
                <a16:creationId xmlns:a16="http://schemas.microsoft.com/office/drawing/2014/main" id="{E3BF4CBA-96D8-844A-846E-482C93C4A9BA}"/>
              </a:ext>
            </a:extLst>
          </p:cNvPr>
          <p:cNvSpPr>
            <a:spLocks noChangeAspect="1"/>
          </p:cNvSpPr>
          <p:nvPr/>
        </p:nvSpPr>
        <p:spPr bwMode="blackWhite">
          <a:xfrm>
            <a:off x="541600" y="2801880"/>
            <a:ext cx="409838" cy="4098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TextBox 43" descr="Number 2">
            <a:extLst>
              <a:ext uri="{FF2B5EF4-FFF2-40B4-BE49-F238E27FC236}">
                <a16:creationId xmlns:a16="http://schemas.microsoft.com/office/drawing/2014/main" id="{4EE65486-1766-B74A-9043-DE141DDF4363}"/>
              </a:ext>
            </a:extLst>
          </p:cNvPr>
          <p:cNvSpPr txBox="1">
            <a:spLocks noChangeAspect="1"/>
          </p:cNvSpPr>
          <p:nvPr/>
        </p:nvSpPr>
        <p:spPr bwMode="blackWhite">
          <a:xfrm>
            <a:off x="496008" y="2807017"/>
            <a:ext cx="49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cs typeface="Segoe UI Semibold" panose="020B0702040204020203" pitchFamily="34" charset="0"/>
              </a:rPr>
              <a:t>2</a:t>
            </a:r>
          </a:p>
        </p:txBody>
      </p:sp>
      <p:sp>
        <p:nvSpPr>
          <p:cNvPr id="45" name="Oval 44" descr="Small circle">
            <a:extLst>
              <a:ext uri="{FF2B5EF4-FFF2-40B4-BE49-F238E27FC236}">
                <a16:creationId xmlns:a16="http://schemas.microsoft.com/office/drawing/2014/main" id="{7BB2B4E3-317E-FC4B-B166-28E804B11BF6}"/>
              </a:ext>
            </a:extLst>
          </p:cNvPr>
          <p:cNvSpPr>
            <a:spLocks noChangeAspect="1"/>
          </p:cNvSpPr>
          <p:nvPr/>
        </p:nvSpPr>
        <p:spPr bwMode="blackWhite">
          <a:xfrm>
            <a:off x="530197" y="3576797"/>
            <a:ext cx="409838" cy="4098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TextBox 46" descr="Number 3">
            <a:extLst>
              <a:ext uri="{FF2B5EF4-FFF2-40B4-BE49-F238E27FC236}">
                <a16:creationId xmlns:a16="http://schemas.microsoft.com/office/drawing/2014/main" id="{04248951-1086-2B45-ACBA-B055B8A9B128}"/>
              </a:ext>
            </a:extLst>
          </p:cNvPr>
          <p:cNvSpPr txBox="1">
            <a:spLocks noChangeAspect="1"/>
          </p:cNvSpPr>
          <p:nvPr/>
        </p:nvSpPr>
        <p:spPr bwMode="blackWhite">
          <a:xfrm>
            <a:off x="455180" y="3597050"/>
            <a:ext cx="558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cs typeface="Segoe UI Semibold" panose="020B0702040204020203" pitchFamily="34" charset="0"/>
              </a:rPr>
              <a:t>3</a:t>
            </a:r>
          </a:p>
        </p:txBody>
      </p:sp>
      <p:sp>
        <p:nvSpPr>
          <p:cNvPr id="48" name="Oval 47" descr="Small circle">
            <a:extLst>
              <a:ext uri="{FF2B5EF4-FFF2-40B4-BE49-F238E27FC236}">
                <a16:creationId xmlns:a16="http://schemas.microsoft.com/office/drawing/2014/main" id="{F1C23E2A-8D82-9F46-B7C2-83771AA0906F}"/>
              </a:ext>
            </a:extLst>
          </p:cNvPr>
          <p:cNvSpPr>
            <a:spLocks noChangeAspect="1"/>
          </p:cNvSpPr>
          <p:nvPr/>
        </p:nvSpPr>
        <p:spPr bwMode="blackWhite">
          <a:xfrm>
            <a:off x="530159" y="4393725"/>
            <a:ext cx="409838" cy="4098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TextBox 49" descr="Number 4">
            <a:extLst>
              <a:ext uri="{FF2B5EF4-FFF2-40B4-BE49-F238E27FC236}">
                <a16:creationId xmlns:a16="http://schemas.microsoft.com/office/drawing/2014/main" id="{985448E7-EE20-F14F-97AC-EA8BFD8FBA7F}"/>
              </a:ext>
            </a:extLst>
          </p:cNvPr>
          <p:cNvSpPr txBox="1">
            <a:spLocks noChangeAspect="1"/>
          </p:cNvSpPr>
          <p:nvPr/>
        </p:nvSpPr>
        <p:spPr bwMode="blackWhite">
          <a:xfrm>
            <a:off x="458150" y="4413978"/>
            <a:ext cx="558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cs typeface="Segoe UI Semibold" panose="020B0702040204020203" pitchFamily="34" charset="0"/>
              </a:rPr>
              <a:t>4</a:t>
            </a:r>
          </a:p>
        </p:txBody>
      </p:sp>
      <p:sp>
        <p:nvSpPr>
          <p:cNvPr id="51" name="Content Placeholder 7">
            <a:extLst>
              <a:ext uri="{FF2B5EF4-FFF2-40B4-BE49-F238E27FC236}">
                <a16:creationId xmlns:a16="http://schemas.microsoft.com/office/drawing/2014/main" id="{A6D40621-9F60-B248-A84C-7DCBF898D4DB}"/>
              </a:ext>
            </a:extLst>
          </p:cNvPr>
          <p:cNvSpPr txBox="1">
            <a:spLocks/>
          </p:cNvSpPr>
          <p:nvPr/>
        </p:nvSpPr>
        <p:spPr>
          <a:xfrm>
            <a:off x="1039854" y="1509612"/>
            <a:ext cx="6356028" cy="365219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598" indent="-228598" algn="l" defTabSz="914391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14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793" indent="-228598" algn="l" defTabSz="914391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4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2989" indent="-228598" algn="l" defTabSz="914391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4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185" indent="-228598" algn="l" defTabSz="914391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4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380" indent="-228598" algn="l" defTabSz="914391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576" indent="-228598" algn="l" defTabSz="91439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72" indent="-228598" algn="l" defTabSz="91439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67" indent="-228598" algn="l" defTabSz="91439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63" indent="-228598" algn="l" defTabSz="91439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hr-HR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NAČELO JEDINSTVA I TOČNOSTI PRORAČUNA </a:t>
            </a:r>
            <a:r>
              <a:rPr lang="hr-H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svi prihodi i rashodi svih proračunskih korisnika trebaju se iskazivati po bruto načelu, svi njihovi rashodi trebaju se iskazivati po funkcijama i programima u visini utvrđenoj proračunom, a svi prijedlozi zakona, uredbi i akata koje donose Vlada i Sabor trebaju sadržavati procjenu njihovog učinka na proračunu</a:t>
            </a:r>
          </a:p>
          <a:p>
            <a:pPr marL="0" indent="0" algn="just">
              <a:buNone/>
            </a:pPr>
            <a:endParaRPr lang="hr-H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hr-HR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NAČELO JEDNE GODINE </a:t>
            </a:r>
            <a:r>
              <a:rPr lang="hr-H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proračun se donosi za proračunsku godinu koja je istovjetna kalendarskoj godini i vrijedi za tu godinu</a:t>
            </a:r>
          </a:p>
          <a:p>
            <a:pPr marL="0" indent="0" algn="just">
              <a:buNone/>
            </a:pPr>
            <a:endParaRPr lang="hr-H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hr-HR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NAČELO URAVNOTEŽENOSTI </a:t>
            </a:r>
            <a:r>
              <a:rPr lang="hr-H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proračun mora biti uravnotežen odnosno ukupni prihodi i primici pokrivaju ukupne rashode i izdatke</a:t>
            </a:r>
          </a:p>
          <a:p>
            <a:pPr marL="0" indent="0" algn="just">
              <a:buNone/>
            </a:pPr>
            <a:endParaRPr lang="hr-H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hr-HR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NAČELO OBRAČUNSKE JEDINICE </a:t>
            </a:r>
            <a:r>
              <a:rPr lang="hr-H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prihodi, primici, rashodi i izdaci iskazuju se u kunama kao i financijski izvještaji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F926B27A-1DBB-577C-8B44-5DA2CD3F0F0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060" y="175668"/>
            <a:ext cx="582561" cy="72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214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E19FF-DAD9-4AB4-9D83-993EE9FE6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12137"/>
            <a:ext cx="9146972" cy="6400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b="1" dirty="0">
                <a:latin typeface="Segoe UI Semibold" panose="020B0502040204020203" pitchFamily="34" charset="0"/>
                <a:cs typeface="Segoe UI Semibold" panose="020B0502040204020203" pitchFamily="34" charset="0"/>
              </a:rPr>
              <a:t>PRORAČUNSKA NAČELA</a:t>
            </a:r>
            <a:endParaRPr lang="hr-HR" b="1" dirty="0">
              <a:latin typeface="Arial Narrow" panose="020B0606020202030204" pitchFamily="34" charset="0"/>
            </a:endParaRPr>
          </a:p>
        </p:txBody>
      </p:sp>
      <p:sp>
        <p:nvSpPr>
          <p:cNvPr id="40" name="Oval 39" descr="Small circle">
            <a:extLst>
              <a:ext uri="{FF2B5EF4-FFF2-40B4-BE49-F238E27FC236}">
                <a16:creationId xmlns:a16="http://schemas.microsoft.com/office/drawing/2014/main" id="{0C3A28BB-9675-8648-9563-A663628F48F5}"/>
              </a:ext>
            </a:extLst>
          </p:cNvPr>
          <p:cNvSpPr>
            <a:spLocks noChangeAspect="1"/>
          </p:cNvSpPr>
          <p:nvPr/>
        </p:nvSpPr>
        <p:spPr bwMode="blackWhite">
          <a:xfrm>
            <a:off x="541600" y="1514642"/>
            <a:ext cx="409838" cy="4098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TextBox 40" descr="Number 1">
            <a:extLst>
              <a:ext uri="{FF2B5EF4-FFF2-40B4-BE49-F238E27FC236}">
                <a16:creationId xmlns:a16="http://schemas.microsoft.com/office/drawing/2014/main" id="{516D502C-EEB8-7641-9141-D6049BAE3252}"/>
              </a:ext>
            </a:extLst>
          </p:cNvPr>
          <p:cNvSpPr txBox="1">
            <a:spLocks noChangeAspect="1"/>
          </p:cNvSpPr>
          <p:nvPr/>
        </p:nvSpPr>
        <p:spPr bwMode="blackWhite">
          <a:xfrm>
            <a:off x="461133" y="1535550"/>
            <a:ext cx="558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cs typeface="Segoe UI Semibold" panose="020B0702040204020203" pitchFamily="34" charset="0"/>
              </a:rPr>
              <a:t>1</a:t>
            </a:r>
          </a:p>
        </p:txBody>
      </p:sp>
      <p:sp>
        <p:nvSpPr>
          <p:cNvPr id="43" name="Oval 42" descr="Small circle">
            <a:extLst>
              <a:ext uri="{FF2B5EF4-FFF2-40B4-BE49-F238E27FC236}">
                <a16:creationId xmlns:a16="http://schemas.microsoft.com/office/drawing/2014/main" id="{E3BF4CBA-96D8-844A-846E-482C93C4A9BA}"/>
              </a:ext>
            </a:extLst>
          </p:cNvPr>
          <p:cNvSpPr>
            <a:spLocks noChangeAspect="1"/>
          </p:cNvSpPr>
          <p:nvPr/>
        </p:nvSpPr>
        <p:spPr bwMode="blackWhite">
          <a:xfrm>
            <a:off x="541600" y="2594808"/>
            <a:ext cx="409838" cy="4098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TextBox 43" descr="Number 2">
            <a:extLst>
              <a:ext uri="{FF2B5EF4-FFF2-40B4-BE49-F238E27FC236}">
                <a16:creationId xmlns:a16="http://schemas.microsoft.com/office/drawing/2014/main" id="{4EE65486-1766-B74A-9043-DE141DDF4363}"/>
              </a:ext>
            </a:extLst>
          </p:cNvPr>
          <p:cNvSpPr txBox="1">
            <a:spLocks noChangeAspect="1"/>
          </p:cNvSpPr>
          <p:nvPr/>
        </p:nvSpPr>
        <p:spPr bwMode="blackWhite">
          <a:xfrm>
            <a:off x="493263" y="2612738"/>
            <a:ext cx="493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cs typeface="Segoe UI Semibold" panose="020B0702040204020203" pitchFamily="34" charset="0"/>
              </a:rPr>
              <a:t>2</a:t>
            </a:r>
          </a:p>
        </p:txBody>
      </p:sp>
      <p:sp>
        <p:nvSpPr>
          <p:cNvPr id="45" name="Oval 44" descr="Small circle">
            <a:extLst>
              <a:ext uri="{FF2B5EF4-FFF2-40B4-BE49-F238E27FC236}">
                <a16:creationId xmlns:a16="http://schemas.microsoft.com/office/drawing/2014/main" id="{7BB2B4E3-317E-FC4B-B166-28E804B11BF6}"/>
              </a:ext>
            </a:extLst>
          </p:cNvPr>
          <p:cNvSpPr>
            <a:spLocks noChangeAspect="1"/>
          </p:cNvSpPr>
          <p:nvPr/>
        </p:nvSpPr>
        <p:spPr bwMode="blackWhite">
          <a:xfrm>
            <a:off x="526337" y="3663031"/>
            <a:ext cx="409838" cy="4098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TextBox 46" descr="Number 3">
            <a:extLst>
              <a:ext uri="{FF2B5EF4-FFF2-40B4-BE49-F238E27FC236}">
                <a16:creationId xmlns:a16="http://schemas.microsoft.com/office/drawing/2014/main" id="{04248951-1086-2B45-ACBA-B055B8A9B128}"/>
              </a:ext>
            </a:extLst>
          </p:cNvPr>
          <p:cNvSpPr txBox="1">
            <a:spLocks noChangeAspect="1"/>
          </p:cNvSpPr>
          <p:nvPr/>
        </p:nvSpPr>
        <p:spPr bwMode="blackWhite">
          <a:xfrm>
            <a:off x="446215" y="3685607"/>
            <a:ext cx="558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cs typeface="Segoe UI Semibold" panose="020B0702040204020203" pitchFamily="34" charset="0"/>
              </a:rPr>
              <a:t>3</a:t>
            </a:r>
          </a:p>
        </p:txBody>
      </p:sp>
      <p:sp>
        <p:nvSpPr>
          <p:cNvPr id="48" name="Oval 47" descr="Small circle">
            <a:extLst>
              <a:ext uri="{FF2B5EF4-FFF2-40B4-BE49-F238E27FC236}">
                <a16:creationId xmlns:a16="http://schemas.microsoft.com/office/drawing/2014/main" id="{F1C23E2A-8D82-9F46-B7C2-83771AA0906F}"/>
              </a:ext>
            </a:extLst>
          </p:cNvPr>
          <p:cNvSpPr>
            <a:spLocks noChangeAspect="1"/>
          </p:cNvSpPr>
          <p:nvPr/>
        </p:nvSpPr>
        <p:spPr bwMode="blackWhite">
          <a:xfrm>
            <a:off x="530159" y="4541876"/>
            <a:ext cx="409838" cy="4098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TextBox 49" descr="Number 4">
            <a:extLst>
              <a:ext uri="{FF2B5EF4-FFF2-40B4-BE49-F238E27FC236}">
                <a16:creationId xmlns:a16="http://schemas.microsoft.com/office/drawing/2014/main" id="{985448E7-EE20-F14F-97AC-EA8BFD8FBA7F}"/>
              </a:ext>
            </a:extLst>
          </p:cNvPr>
          <p:cNvSpPr txBox="1">
            <a:spLocks noChangeAspect="1"/>
          </p:cNvSpPr>
          <p:nvPr/>
        </p:nvSpPr>
        <p:spPr bwMode="blackWhite">
          <a:xfrm>
            <a:off x="455180" y="4564521"/>
            <a:ext cx="558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cs typeface="Segoe UI Semibold" panose="020B0702040204020203" pitchFamily="34" charset="0"/>
              </a:rPr>
              <a:t>4</a:t>
            </a:r>
          </a:p>
        </p:txBody>
      </p:sp>
      <p:sp>
        <p:nvSpPr>
          <p:cNvPr id="51" name="Content Placeholder 7">
            <a:extLst>
              <a:ext uri="{FF2B5EF4-FFF2-40B4-BE49-F238E27FC236}">
                <a16:creationId xmlns:a16="http://schemas.microsoft.com/office/drawing/2014/main" id="{A6D40621-9F60-B248-A84C-7DCBF898D4DB}"/>
              </a:ext>
            </a:extLst>
          </p:cNvPr>
          <p:cNvSpPr txBox="1">
            <a:spLocks/>
          </p:cNvSpPr>
          <p:nvPr/>
        </p:nvSpPr>
        <p:spPr>
          <a:xfrm>
            <a:off x="1039854" y="1509612"/>
            <a:ext cx="6356028" cy="365219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598" indent="-228598" algn="l" defTabSz="914391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14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793" indent="-228598" algn="l" defTabSz="914391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4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2989" indent="-228598" algn="l" defTabSz="914391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4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185" indent="-228598" algn="l" defTabSz="914391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4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380" indent="-228598" algn="l" defTabSz="914391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576" indent="-228598" algn="l" defTabSz="91439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72" indent="-228598" algn="l" defTabSz="91439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67" indent="-228598" algn="l" defTabSz="91439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63" indent="-228598" algn="l" defTabSz="91439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hr-HR" sz="15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NAČELO UNIVERZALNOSTI </a:t>
            </a:r>
            <a:r>
              <a:rPr lang="hr-H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prihodi i primici služe za podmirivanje svih rashoda i izdataka osim ako zakonima i odlukama nije drugačije propisano (za financiranje određenih rashoda i izdataka koriste se namjenski prihodi i primici)</a:t>
            </a:r>
          </a:p>
          <a:p>
            <a:pPr marL="0" indent="0" algn="just">
              <a:buNone/>
            </a:pPr>
            <a:endParaRPr lang="hr-HR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hr-HR" sz="15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NAČELO SPECIFIKACIJE </a:t>
            </a:r>
            <a:r>
              <a:rPr lang="hr-H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svi prihodi trebaju biti raspoređeni po ekonomskoj klasifikaciji i iskazani prema izvorima, a rashodi prema proračunskim klasifikacijama te uravnoteženi s prihodima</a:t>
            </a:r>
          </a:p>
          <a:p>
            <a:pPr marL="0" indent="0" algn="just">
              <a:buNone/>
            </a:pPr>
            <a:endParaRPr lang="hr-HR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hr-HR" sz="15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NAČELO DOBROG FINANCIJSKOG UPRAVLJANJA </a:t>
            </a:r>
            <a:r>
              <a:rPr lang="hr-H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proračunska sredstva se moraju koristiti ekonomično, učinkovito i djelotvorno</a:t>
            </a:r>
          </a:p>
          <a:p>
            <a:pPr marL="0" indent="0" algn="just">
              <a:buNone/>
            </a:pPr>
            <a:endParaRPr lang="hr-HR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hr-HR" sz="15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NAČELO TRANSPARENTNOSTI </a:t>
            </a:r>
            <a:r>
              <a:rPr lang="hr-H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proračun i svi uz njih vezanih dokumenti trebaju biti dostupni javnosti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F926B27A-1DBB-577C-8B44-5DA2CD3F0F0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060" y="175668"/>
            <a:ext cx="582561" cy="720783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21C647EE-EF2B-89C6-8336-418027B441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7647709" y="1779344"/>
            <a:ext cx="4411609" cy="2785177"/>
          </a:xfrm>
          <a:prstGeom prst="rect">
            <a:avLst/>
          </a:prstGeom>
        </p:spPr>
      </p:pic>
      <p:sp>
        <p:nvSpPr>
          <p:cNvPr id="9" name="TekstniOkvir 8">
            <a:extLst>
              <a:ext uri="{FF2B5EF4-FFF2-40B4-BE49-F238E27FC236}">
                <a16:creationId xmlns:a16="http://schemas.microsoft.com/office/drawing/2014/main" id="{A80036EC-E12A-8EEF-21D9-752DB37345EC}"/>
              </a:ext>
            </a:extLst>
          </p:cNvPr>
          <p:cNvSpPr txBox="1"/>
          <p:nvPr/>
        </p:nvSpPr>
        <p:spPr>
          <a:xfrm>
            <a:off x="7567954" y="4594261"/>
            <a:ext cx="19362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900" dirty="0"/>
              <a:t>Nepoznat autor: licenca </a:t>
            </a:r>
            <a:r>
              <a:rPr lang="hr-HR" sz="900" dirty="0">
                <a:hlinkClick r:id="rId5" tooltip="https://creativecommons.org/licenses/by-sa/3.0/"/>
              </a:rPr>
              <a:t>CC BY-SA</a:t>
            </a:r>
            <a:endParaRPr lang="hr-HR" sz="900" dirty="0"/>
          </a:p>
        </p:txBody>
      </p:sp>
    </p:spTree>
    <p:extLst>
      <p:ext uri="{BB962C8B-B14F-4D97-AF65-F5344CB8AC3E}">
        <p14:creationId xmlns:p14="http://schemas.microsoft.com/office/powerpoint/2010/main" val="3030956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>
            <a:extLst>
              <a:ext uri="{FF2B5EF4-FFF2-40B4-BE49-F238E27FC236}">
                <a16:creationId xmlns:a16="http://schemas.microsoft.com/office/drawing/2014/main" id="{27CFF29C-66BA-D3E8-F1F2-20A223F45CE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44499" y="1460500"/>
            <a:ext cx="8317535" cy="3977640"/>
          </a:xfrm>
        </p:spPr>
        <p:txBody>
          <a:bodyPr/>
          <a:lstStyle/>
          <a:p>
            <a:r>
              <a:rPr lang="hr-HR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OPĆI DIO PRORAČUNA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sastoji se od Računa prihoda i rashoda te Računa financiranja u kojima su prihodi i primici prikazani prema prirodnim vrstama, a rashodi i izdaci prema ekonomskoj namjeni kojoj služe</a:t>
            </a:r>
          </a:p>
          <a:p>
            <a:r>
              <a:rPr lang="hr-HR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POSEBNI DIO PRORAČUNA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čine ga svi planirani rashodi i izdaci razvrstani prema propisanim proračunskim klasifikacijama </a:t>
            </a:r>
          </a:p>
          <a:p>
            <a:endParaRPr lang="hr-HR" dirty="0"/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14CA21F8-BC46-9EE8-20CA-BDF3AD8AA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>
                <a:latin typeface="Arial Narrow" panose="020B0606020202030204" pitchFamily="34" charset="0"/>
              </a:rPr>
              <a:t>STRUKTURA PRORAČUNA</a:t>
            </a:r>
            <a:endParaRPr lang="hr-HR" dirty="0"/>
          </a:p>
        </p:txBody>
      </p:sp>
      <p:graphicFrame>
        <p:nvGraphicFramePr>
          <p:cNvPr id="4" name="Dijagram 3">
            <a:extLst>
              <a:ext uri="{FF2B5EF4-FFF2-40B4-BE49-F238E27FC236}">
                <a16:creationId xmlns:a16="http://schemas.microsoft.com/office/drawing/2014/main" id="{7A8E7D4C-A3D1-497A-7FAD-4CE670FAB0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4441054"/>
              </p:ext>
            </p:extLst>
          </p:nvPr>
        </p:nvGraphicFramePr>
        <p:xfrm>
          <a:off x="1197399" y="3229336"/>
          <a:ext cx="9866661" cy="30232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Slika 4">
            <a:extLst>
              <a:ext uri="{FF2B5EF4-FFF2-40B4-BE49-F238E27FC236}">
                <a16:creationId xmlns:a16="http://schemas.microsoft.com/office/drawing/2014/main" id="{178EDAF4-F310-0246-7B10-22B5C6253D8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060" y="175668"/>
            <a:ext cx="582561" cy="72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680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7E940F-6D6B-4FE5-8CA2-E8AE96D30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14843"/>
            <a:ext cx="9146972" cy="640080"/>
          </a:xfrm>
        </p:spPr>
        <p:txBody>
          <a:bodyPr>
            <a:normAutofit/>
          </a:bodyPr>
          <a:lstStyle/>
          <a:p>
            <a:r>
              <a:rPr lang="hr-HR" dirty="0"/>
              <a:t>PRORAČUN GRADA KUTJEVA ZA </a:t>
            </a:r>
            <a:r>
              <a:rPr lang="hr-HR" dirty="0" smtClean="0"/>
              <a:t>2026. </a:t>
            </a:r>
            <a:r>
              <a:rPr lang="hr-HR" dirty="0"/>
              <a:t>GODINU</a:t>
            </a:r>
            <a:endParaRPr lang="en-US" b="1" dirty="0">
              <a:solidFill>
                <a:schemeClr val="bg2">
                  <a:lumMod val="50000"/>
                </a:schemeClr>
              </a:solidFill>
              <a:latin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DFA40260-A1E6-E469-1334-6D28780CD8A3}"/>
              </a:ext>
            </a:extLst>
          </p:cNvPr>
          <p:cNvSpPr txBox="1"/>
          <p:nvPr/>
        </p:nvSpPr>
        <p:spPr>
          <a:xfrm>
            <a:off x="444500" y="1348753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 Proračuna za </a:t>
            </a:r>
            <a:r>
              <a:rPr lang="hr-H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2026. </a:t>
            </a:r>
            <a:r>
              <a:rPr lang="hr-H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godinu s projekcijama za </a:t>
            </a:r>
            <a:r>
              <a:rPr lang="hr-H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2027. </a:t>
            </a:r>
            <a:r>
              <a:rPr lang="hr-H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hr-H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2028. </a:t>
            </a:r>
            <a:r>
              <a:rPr lang="hr-H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godinu te usporedba s </a:t>
            </a:r>
            <a:r>
              <a:rPr lang="hr-H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2025. </a:t>
            </a:r>
            <a:r>
              <a:rPr lang="hr-H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godinom: </a:t>
            </a:r>
          </a:p>
        </p:txBody>
      </p:sp>
      <p:sp>
        <p:nvSpPr>
          <p:cNvPr id="9" name="TekstniOkvir 8">
            <a:extLst>
              <a:ext uri="{FF2B5EF4-FFF2-40B4-BE49-F238E27FC236}">
                <a16:creationId xmlns:a16="http://schemas.microsoft.com/office/drawing/2014/main" id="{095303D1-E8B7-2732-DDAE-B732854BE726}"/>
              </a:ext>
            </a:extLst>
          </p:cNvPr>
          <p:cNvSpPr txBox="1"/>
          <p:nvPr/>
        </p:nvSpPr>
        <p:spPr>
          <a:xfrm>
            <a:off x="444500" y="2227358"/>
            <a:ext cx="6096000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2026. </a:t>
            </a:r>
            <a:r>
              <a:rPr lang="hr-HR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godina: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r-HR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PRIHODI: </a:t>
            </a:r>
            <a:r>
              <a:rPr lang="hr-H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7.839.402,00</a:t>
            </a:r>
            <a:r>
              <a:rPr lang="hr-H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</a:p>
          <a:p>
            <a:r>
              <a:rPr lang="hr-H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RASHODI: </a:t>
            </a:r>
            <a:r>
              <a:rPr lang="hr-H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7.302.702,00</a:t>
            </a:r>
            <a:r>
              <a:rPr lang="hr-H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EUR</a:t>
            </a:r>
          </a:p>
          <a:p>
            <a:r>
              <a:rPr lang="hr-H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hr-HR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IZDACI ZA OTPLATU ZAJMA: </a:t>
            </a:r>
            <a:r>
              <a:rPr lang="hr-H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536.700,00 EUR</a:t>
            </a:r>
          </a:p>
        </p:txBody>
      </p:sp>
      <p:graphicFrame>
        <p:nvGraphicFramePr>
          <p:cNvPr id="11" name="Grafikon 10">
            <a:extLst>
              <a:ext uri="{FF2B5EF4-FFF2-40B4-BE49-F238E27FC236}">
                <a16:creationId xmlns:a16="http://schemas.microsoft.com/office/drawing/2014/main" id="{1521DA4B-3681-D80C-A760-FF669BC8E6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3109763"/>
              </p:ext>
            </p:extLst>
          </p:nvPr>
        </p:nvGraphicFramePr>
        <p:xfrm>
          <a:off x="4831206" y="2322717"/>
          <a:ext cx="5527645" cy="39024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7" name="Slika 16">
            <a:extLst>
              <a:ext uri="{FF2B5EF4-FFF2-40B4-BE49-F238E27FC236}">
                <a16:creationId xmlns:a16="http://schemas.microsoft.com/office/drawing/2014/main" id="{06A41D89-D1D1-46B6-C6B1-E3AEB547AE9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060" y="175668"/>
            <a:ext cx="582561" cy="72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932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>
            <a:extLst>
              <a:ext uri="{FF2B5EF4-FFF2-40B4-BE49-F238E27FC236}">
                <a16:creationId xmlns:a16="http://schemas.microsoft.com/office/drawing/2014/main" id="{00F68A1F-370D-8DAF-1DF4-1D77C863AAF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44500" y="1460499"/>
            <a:ext cx="6639792" cy="45800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STRUKTURA PRIHODA I PRIMITAKA</a:t>
            </a:r>
          </a:p>
          <a:p>
            <a:pPr marL="0" indent="0">
              <a:buNone/>
            </a:pP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Proračunu za </a:t>
            </a:r>
            <a:r>
              <a:rPr lang="hr-H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2026.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godinu planiraju se prihodi u iznosu </a:t>
            </a:r>
            <a:r>
              <a:rPr lang="hr-HR" b="1" dirty="0" smtClean="0">
                <a:latin typeface="Arial Narrow" panose="020B0606020202030204" pitchFamily="34" charset="0"/>
              </a:rPr>
              <a:t>7</a:t>
            </a:r>
            <a:r>
              <a:rPr lang="hr-H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.839.402,00</a:t>
            </a:r>
            <a:r>
              <a:rPr lang="hr-H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EUR:</a:t>
            </a:r>
          </a:p>
          <a:p>
            <a:r>
              <a:rPr lang="hr-HR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PRIHODI POSLOVANJA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hr-HR" b="1" dirty="0" smtClean="0">
                <a:latin typeface="Arial Narrow" panose="020B0606020202030204" pitchFamily="34" charset="0"/>
              </a:rPr>
              <a:t>7</a:t>
            </a:r>
            <a:r>
              <a:rPr lang="hr-HR" b="1" dirty="0" smtClean="0">
                <a:latin typeface="Arial Narrow" panose="020B0606020202030204" pitchFamily="34" charset="0"/>
              </a:rPr>
              <a:t>.809.902,00</a:t>
            </a:r>
            <a:r>
              <a:rPr lang="hr-H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</a:p>
          <a:p>
            <a:r>
              <a:rPr lang="hr-HR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PRIHODI OD PRODAJE NEFINANCIJSKE IMOVINE</a:t>
            </a:r>
            <a:r>
              <a:rPr lang="hr-HR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hr-HR" b="1" dirty="0" smtClean="0">
                <a:latin typeface="Arial Narrow" panose="020B0606020202030204" pitchFamily="34" charset="0"/>
              </a:rPr>
              <a:t>29</a:t>
            </a:r>
            <a:r>
              <a:rPr lang="hr-H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.500,00</a:t>
            </a:r>
            <a:r>
              <a:rPr lang="hr-H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</a:p>
          <a:p>
            <a:pPr marL="0" indent="0">
              <a:buNone/>
            </a:pP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STRUKTURA RASHODA I IZDATAKA</a:t>
            </a:r>
          </a:p>
          <a:p>
            <a:pPr marL="0" indent="0">
              <a:buNone/>
            </a:pP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Proračunu za </a:t>
            </a:r>
            <a:r>
              <a:rPr lang="hr-H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2026.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godinu planiraju se rashodi u iznosu </a:t>
            </a:r>
            <a:r>
              <a:rPr lang="hr-HR" b="1" dirty="0" smtClean="0">
                <a:latin typeface="Arial Narrow" panose="020B0606020202030204" pitchFamily="34" charset="0"/>
              </a:rPr>
              <a:t>7</a:t>
            </a:r>
            <a:r>
              <a:rPr lang="hr-H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.839.402,00</a:t>
            </a:r>
            <a:r>
              <a:rPr lang="hr-H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EUR:</a:t>
            </a:r>
          </a:p>
          <a:p>
            <a:r>
              <a:rPr lang="hr-HR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RASHODI POSLOVANJA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hr-HR" b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3.383.037,00</a:t>
            </a:r>
            <a:r>
              <a:rPr lang="hr-H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</a:p>
          <a:p>
            <a:r>
              <a:rPr lang="hr-HR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RASHODI ZA NABAVU NEFINANCIJSKE IMOVINE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hr-HR" b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3.919.665</a:t>
            </a:r>
            <a:r>
              <a:rPr lang="hr-H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,00</a:t>
            </a:r>
            <a:r>
              <a:rPr lang="hr-H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EUR</a:t>
            </a:r>
          </a:p>
          <a:p>
            <a:r>
              <a:rPr lang="hr-H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IZDACI ZA OTPLATU ZAJMOVA – 536.700,00</a:t>
            </a: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r-HR" dirty="0"/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6E0EBB48-F801-D079-3435-5AEB84194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PRORAČUN GRADA KUTJEVA ZA </a:t>
            </a:r>
            <a:r>
              <a:rPr lang="hr-HR" dirty="0" smtClean="0"/>
              <a:t>2026. </a:t>
            </a:r>
            <a:r>
              <a:rPr lang="hr-HR" dirty="0"/>
              <a:t>GODINU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425F9F6C-D1F7-A6E8-6EAC-1127AEBF35E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060" y="175668"/>
            <a:ext cx="582561" cy="720783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42E9DBF0-D79C-1425-4E2A-F2A861473E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8409218" y="2606964"/>
            <a:ext cx="2364508" cy="2364508"/>
          </a:xfrm>
          <a:prstGeom prst="rect">
            <a:avLst/>
          </a:prstGeom>
        </p:spPr>
      </p:pic>
      <p:sp>
        <p:nvSpPr>
          <p:cNvPr id="7" name="TekstniOkvir 6">
            <a:extLst>
              <a:ext uri="{FF2B5EF4-FFF2-40B4-BE49-F238E27FC236}">
                <a16:creationId xmlns:a16="http://schemas.microsoft.com/office/drawing/2014/main" id="{1EF57645-F4BB-B865-A3C4-F40CCD6F79F6}"/>
              </a:ext>
            </a:extLst>
          </p:cNvPr>
          <p:cNvSpPr txBox="1"/>
          <p:nvPr/>
        </p:nvSpPr>
        <p:spPr>
          <a:xfrm>
            <a:off x="8695545" y="4791375"/>
            <a:ext cx="19909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900" dirty="0"/>
              <a:t>Nepoznat autor: licenca </a:t>
            </a:r>
            <a:r>
              <a:rPr lang="hr-HR" sz="900" dirty="0">
                <a:hlinkClick r:id="rId5" tooltip="https://creativecommons.org/licenses/by-nc/3.0/"/>
              </a:rPr>
              <a:t>CC BY-NC</a:t>
            </a:r>
            <a:endParaRPr lang="hr-HR" sz="900" dirty="0"/>
          </a:p>
        </p:txBody>
      </p:sp>
    </p:spTree>
    <p:extLst>
      <p:ext uri="{BB962C8B-B14F-4D97-AF65-F5344CB8AC3E}">
        <p14:creationId xmlns:p14="http://schemas.microsoft.com/office/powerpoint/2010/main" val="1093875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>
            <a:extLst>
              <a:ext uri="{FF2B5EF4-FFF2-40B4-BE49-F238E27FC236}">
                <a16:creationId xmlns:a16="http://schemas.microsoft.com/office/drawing/2014/main" id="{83B804C7-D10C-42C9-B7D4-82557BD83EA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44499" y="1460499"/>
            <a:ext cx="8653319" cy="50696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Prihodi poslovanja Grada Kutjeva dijele se prema vrsti, odnosno ekonomskoj klasifikaciji: </a:t>
            </a:r>
          </a:p>
          <a:p>
            <a:pPr marL="0" indent="0">
              <a:buNone/>
            </a:pP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PRIHODI POSLOVANJA</a:t>
            </a:r>
          </a:p>
          <a:p>
            <a:pPr marL="0" indent="0">
              <a:buNone/>
            </a:pP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PRIHODI OD POREZA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hr-H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1.480.170,00 </a:t>
            </a:r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</a:p>
          <a:p>
            <a:r>
              <a:rPr lang="hr-HR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POMOĆI IZ INOZEMSTVA I OD SUBJEKATA UNUTAR OPĆE DRŽAVE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hr-H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4.947.027</a:t>
            </a:r>
            <a:r>
              <a:rPr lang="hr-H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,00 </a:t>
            </a:r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</a:p>
          <a:p>
            <a:r>
              <a:rPr lang="hr-HR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PRIHODI OD IMOVINE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hr-H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375.005,00 </a:t>
            </a:r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</a:p>
          <a:p>
            <a:r>
              <a:rPr lang="hr-HR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PRIHODI OD ADMINISTRATIVNIH PRISTOJBI I PO POSEBNIM PROPISIMA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hr-H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1.006.400,00 </a:t>
            </a:r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</a:p>
          <a:p>
            <a:r>
              <a:rPr lang="hr-HR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OSTALI PRIHODI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hr-H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hr-H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.300,00 </a:t>
            </a:r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</a:p>
          <a:p>
            <a:pPr marL="0" indent="0">
              <a:buNone/>
            </a:pP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PRIHODI OD PRODAJE NEFINANCIJSKE IMOVINE</a:t>
            </a:r>
          </a:p>
          <a:p>
            <a:pPr marL="0" indent="0">
              <a:buNone/>
            </a:pP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PRIHODI OD PRODAJE NEPROIZVEDENE IMOVINE </a:t>
            </a:r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hr-H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29.500,00 EUR</a:t>
            </a:r>
            <a:endParaRPr lang="hr-H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17ED8186-A46A-1F92-9AB8-1CA8E419A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PRIHODI PRORAČUNA ZA </a:t>
            </a:r>
            <a:r>
              <a:rPr lang="hr-HR" dirty="0" smtClean="0"/>
              <a:t>2026.</a:t>
            </a:r>
            <a:endParaRPr lang="hr-HR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BA3E746A-A8C0-C18E-F430-E7C6CF43642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060" y="175668"/>
            <a:ext cx="582561" cy="72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192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>
            <a:extLst>
              <a:ext uri="{FF2B5EF4-FFF2-40B4-BE49-F238E27FC236}">
                <a16:creationId xmlns:a16="http://schemas.microsoft.com/office/drawing/2014/main" id="{07638D1B-0F7B-4406-6B53-3A6A8D59C51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hr-HR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PRIHODI POSLOVANJA: </a:t>
            </a:r>
          </a:p>
          <a:p>
            <a:pPr marL="0" indent="0">
              <a:buNone/>
            </a:pPr>
            <a:endParaRPr lang="hr-HR" dirty="0"/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15643EF3-B0BC-065C-459E-CD7D5DB9A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PRIHODI PRORAČUNA ZA </a:t>
            </a:r>
            <a:r>
              <a:rPr lang="pl-PL" dirty="0" smtClean="0"/>
              <a:t>2026. </a:t>
            </a:r>
            <a:endParaRPr lang="hr-HR" dirty="0"/>
          </a:p>
        </p:txBody>
      </p:sp>
      <p:graphicFrame>
        <p:nvGraphicFramePr>
          <p:cNvPr id="4" name="Grafikon 3">
            <a:extLst>
              <a:ext uri="{FF2B5EF4-FFF2-40B4-BE49-F238E27FC236}">
                <a16:creationId xmlns:a16="http://schemas.microsoft.com/office/drawing/2014/main" id="{2A968FCE-68EA-113D-5C6B-6FB0DA0EB9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96441279"/>
              </p:ext>
            </p:extLst>
          </p:nvPr>
        </p:nvGraphicFramePr>
        <p:xfrm>
          <a:off x="3108452" y="1460500"/>
          <a:ext cx="7959288" cy="50729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Slika 4">
            <a:extLst>
              <a:ext uri="{FF2B5EF4-FFF2-40B4-BE49-F238E27FC236}">
                <a16:creationId xmlns:a16="http://schemas.microsoft.com/office/drawing/2014/main" id="{CA17CAAF-9A51-828E-C68B-01DCFDDC2CB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060" y="175668"/>
            <a:ext cx="582561" cy="72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77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>
            <a:extLst>
              <a:ext uri="{FF2B5EF4-FFF2-40B4-BE49-F238E27FC236}">
                <a16:creationId xmlns:a16="http://schemas.microsoft.com/office/drawing/2014/main" id="{B0D39FFD-C3F0-C5FE-DEB7-E927E801923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44500" y="1509806"/>
            <a:ext cx="8941547" cy="3977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Prihodi proračuna mogu biti:</a:t>
            </a:r>
          </a:p>
          <a:p>
            <a:pPr marL="0" indent="0">
              <a:buNone/>
            </a:pPr>
            <a:endParaRPr lang="hr-HR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NENAMJENSKI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mogu se financirati različiti rashodi (poslovanje, javne potrebe, projekti…)</a:t>
            </a:r>
          </a:p>
          <a:p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NAMJENSKI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prihodi kojima je unaprijed zadana namjena i smiju se utrošiti na točno određene programe:</a:t>
            </a:r>
          </a:p>
          <a:p>
            <a:pPr marL="0" indent="0">
              <a:buNone/>
            </a:pPr>
            <a:r>
              <a:rPr lang="hr-HR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KOMUNALNA NAKNADA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prihod namijenjen za održavanje komunalne infrastrukture kroz Program održavanja komunalne infrastrukture kojeg uz proračun donosi Gradsko vijeće,</a:t>
            </a:r>
          </a:p>
          <a:p>
            <a:pPr marL="0" indent="0">
              <a:buNone/>
            </a:pPr>
            <a:r>
              <a:rPr lang="hr-HR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KOMUNALNI DOPRINOS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prihod namijenjen za izgradnju komunalne infrastrukture kroz Program građenja komunalne infrastrukture kojeg uz proračun donosi Gradsko vijeće,</a:t>
            </a:r>
          </a:p>
          <a:p>
            <a:pPr marL="0" indent="0">
              <a:buNone/>
            </a:pPr>
            <a:r>
              <a:rPr lang="hr-HR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ŠUMSKI DOPRINOS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prihod namijenjen za izgradnju komunalne infrastrukture kroz Program građenja komunalne infrastrukture kojeg uz proračun donosi Gradsko vijeće,</a:t>
            </a:r>
          </a:p>
          <a:p>
            <a:pPr marL="0" indent="0">
              <a:buNone/>
            </a:pPr>
            <a:r>
              <a:rPr lang="hr-HR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PRIHOD OD PRODAJE IMOVINE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prihod namijenjen za kapitalne rashode,</a:t>
            </a:r>
          </a:p>
          <a:p>
            <a:pPr marL="0" indent="0">
              <a:buNone/>
            </a:pPr>
            <a:r>
              <a:rPr lang="hr-HR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POMOĆI – BESPOVRATNA SREDSTAVA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(EU, ministarstva, fond) troše se za onu namjenu za koju su i ostvarena (projekti)</a:t>
            </a:r>
            <a:endParaRPr lang="hr-HR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hr-HR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847064A1-D36B-3FA1-FD96-0EC19FB04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/>
              <a:t>PRIHODI PRORAČUNA ZA </a:t>
            </a:r>
            <a:r>
              <a:rPr lang="hr-HR" dirty="0" smtClean="0"/>
              <a:t>2026.</a:t>
            </a:r>
            <a:endParaRPr lang="hr-HR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64E8931F-906C-4682-F9B0-AEFCCE4145D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060" y="175668"/>
            <a:ext cx="582561" cy="720783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714DBC72-A2AE-1365-71F8-C7CCF1299F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8719794" y="4063356"/>
            <a:ext cx="3546053" cy="236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058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>
            <a:extLst>
              <a:ext uri="{FF2B5EF4-FFF2-40B4-BE49-F238E27FC236}">
                <a16:creationId xmlns:a16="http://schemas.microsoft.com/office/drawing/2014/main" id="{B5ADDA6D-A1D8-D512-A15A-B0767E44EC8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75779" y="1440180"/>
            <a:ext cx="6540920" cy="3977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ORGANIZACIJSKA KLASIFIKACIJA RASHODA</a:t>
            </a:r>
          </a:p>
          <a:p>
            <a:pPr marL="0" indent="0">
              <a:buNone/>
            </a:pPr>
            <a:endParaRPr lang="hr-HR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hr-HR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Razdjel 01</a:t>
            </a:r>
          </a:p>
          <a:p>
            <a:pPr marL="0" indent="0">
              <a:buNone/>
            </a:pP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GRADSKO VIJEĆE – </a:t>
            </a:r>
            <a:r>
              <a:rPr lang="hr-H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hr-H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.500,00 </a:t>
            </a:r>
            <a:r>
              <a:rPr lang="hr-H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</a:p>
          <a:p>
            <a:pPr marL="0" indent="0">
              <a:buNone/>
            </a:pPr>
            <a:r>
              <a:rPr lang="hr-HR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Razdjel </a:t>
            </a:r>
            <a:r>
              <a:rPr lang="hr-HR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</a:t>
            </a:r>
            <a:endParaRPr lang="hr-HR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hr-H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GRADONAČELNIK– </a:t>
            </a:r>
            <a:r>
              <a:rPr lang="hr-H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81.600,00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</a:p>
          <a:p>
            <a:pPr marL="0" indent="0">
              <a:buNone/>
            </a:pPr>
            <a:r>
              <a:rPr lang="hr-HR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Razdjel 03</a:t>
            </a:r>
            <a:endParaRPr lang="hr-HR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hr-H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JEDINSTVENI UPRAVNI ODJEL – </a:t>
            </a:r>
            <a:r>
              <a:rPr lang="hr-H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hr-H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.957.265,00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</a:p>
          <a:p>
            <a:pPr marL="0" indent="0">
              <a:buNone/>
            </a:pP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PRORAČUNSKI KORISNIK – NARODNA KNJIŽNICA I ČITAONICA – </a:t>
            </a:r>
            <a:r>
              <a:rPr lang="hr-H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63</a:t>
            </a:r>
            <a:r>
              <a:rPr lang="hr-H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.000,00 </a:t>
            </a: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</a:p>
          <a:p>
            <a:pPr marL="0" indent="0">
              <a:buNone/>
            </a:pP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PRORAČUNSKI KORISNIK – DJEČJI VRTIĆ GROZDIĆ – </a:t>
            </a:r>
            <a:r>
              <a:rPr lang="hr-H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722</a:t>
            </a:r>
            <a:r>
              <a:rPr lang="hr-H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.037,00 EUR</a:t>
            </a:r>
            <a:endParaRPr lang="hr-H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r-HR" dirty="0"/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093752E0-210E-ADF9-8734-AAFA29F4C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499" y="430609"/>
            <a:ext cx="10922747" cy="640080"/>
          </a:xfrm>
        </p:spPr>
        <p:txBody>
          <a:bodyPr>
            <a:normAutofit fontScale="90000"/>
          </a:bodyPr>
          <a:lstStyle/>
          <a:p>
            <a:r>
              <a:rPr lang="hr-HR" dirty="0"/>
              <a:t>RASHODI PRORAČUNA ZA </a:t>
            </a:r>
            <a:r>
              <a:rPr lang="hr-HR" dirty="0" smtClean="0"/>
              <a:t>2026. </a:t>
            </a:r>
            <a:r>
              <a:rPr lang="hr-HR" dirty="0"/>
              <a:t>– PROGRAMI, PROJEKTI I AKTIVNOSTI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6CD907D8-8D11-2218-0C61-3995FD58EC2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060" y="175668"/>
            <a:ext cx="582561" cy="720783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A99BA45F-2D66-F9AC-6B0D-76B2DA89299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>
            <a:off x="7903679" y="2447638"/>
            <a:ext cx="3569774" cy="2378362"/>
          </a:xfrm>
          <a:prstGeom prst="rect">
            <a:avLst/>
          </a:prstGeom>
        </p:spPr>
      </p:pic>
      <p:sp>
        <p:nvSpPr>
          <p:cNvPr id="7" name="TekstniOkvir 6">
            <a:extLst>
              <a:ext uri="{FF2B5EF4-FFF2-40B4-BE49-F238E27FC236}">
                <a16:creationId xmlns:a16="http://schemas.microsoft.com/office/drawing/2014/main" id="{138CAF06-24D1-5A99-AD5F-70EAA1970D6A}"/>
              </a:ext>
            </a:extLst>
          </p:cNvPr>
          <p:cNvSpPr txBox="1"/>
          <p:nvPr/>
        </p:nvSpPr>
        <p:spPr>
          <a:xfrm>
            <a:off x="8697026" y="4829545"/>
            <a:ext cx="198944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900" dirty="0"/>
              <a:t>Nepoznat autor: licenca </a:t>
            </a:r>
            <a:r>
              <a:rPr lang="hr-HR" sz="900" dirty="0">
                <a:hlinkClick r:id="rId6" tooltip="https://creativecommons.org/licenses/by-nc/3.0/"/>
              </a:rPr>
              <a:t>CC BY-NC</a:t>
            </a:r>
            <a:endParaRPr lang="hr-HR" sz="900" dirty="0"/>
          </a:p>
        </p:txBody>
      </p:sp>
    </p:spTree>
    <p:extLst>
      <p:ext uri="{BB962C8B-B14F-4D97-AF65-F5344CB8AC3E}">
        <p14:creationId xmlns:p14="http://schemas.microsoft.com/office/powerpoint/2010/main" val="12011456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>
            <a:extLst>
              <a:ext uri="{FF2B5EF4-FFF2-40B4-BE49-F238E27FC236}">
                <a16:creationId xmlns:a16="http://schemas.microsoft.com/office/drawing/2014/main" id="{EAE6CE34-F27C-F41E-D691-C8EAA51CE02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51357" y="1490519"/>
            <a:ext cx="5827770" cy="39776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r-HR" sz="1700" b="1" dirty="0">
                <a:latin typeface="Arial Narrow" panose="020B0606020202030204" pitchFamily="34" charset="0"/>
              </a:rPr>
              <a:t>PROGRAMSKA KLASIFIKACIJA RASHODA:</a:t>
            </a:r>
          </a:p>
          <a:p>
            <a:pPr marL="0" indent="0">
              <a:lnSpc>
                <a:spcPct val="110000"/>
              </a:lnSpc>
              <a:buNone/>
            </a:pPr>
            <a:endParaRPr lang="hr-HR" sz="1200" b="1" u="sng" dirty="0">
              <a:latin typeface="Arial Narrow" panose="020B0606020202030204" pitchFamily="34" charset="0"/>
            </a:endParaRPr>
          </a:p>
          <a:p>
            <a:pPr marL="228600" indent="-228600">
              <a:lnSpc>
                <a:spcPct val="120000"/>
              </a:lnSpc>
              <a:spcBef>
                <a:spcPts val="600"/>
              </a:spcBef>
              <a:buAutoNum type="arabicPeriod"/>
            </a:pP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POSLOVANJE GRADSKOG VIJEĆA – </a:t>
            </a: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.500,00</a:t>
            </a:r>
            <a:endParaRPr lang="hr-HR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20000"/>
              </a:lnSpc>
              <a:spcBef>
                <a:spcPts val="600"/>
              </a:spcBef>
              <a:buAutoNum type="arabicPeriod"/>
            </a:pP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REDOVNA DJELATNOST GRADONAČELNIKA – </a:t>
            </a: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81.600,00</a:t>
            </a:r>
            <a:endParaRPr lang="hr-HR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20000"/>
              </a:lnSpc>
              <a:spcBef>
                <a:spcPts val="600"/>
              </a:spcBef>
              <a:buAutoNum type="arabicPeriod"/>
            </a:pP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JAVNA UPRAVA I ADMINISTRACIJA – </a:t>
            </a: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765</a:t>
            </a: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.900,00</a:t>
            </a:r>
            <a:endParaRPr lang="hr-HR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20000"/>
              </a:lnSpc>
              <a:spcBef>
                <a:spcPts val="600"/>
              </a:spcBef>
              <a:buAutoNum type="arabicPeriod"/>
            </a:pP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 JAVNIH POTREBA U KULTURI – 53.000,00</a:t>
            </a:r>
          </a:p>
          <a:p>
            <a:pPr marL="228600" indent="-228600">
              <a:lnSpc>
                <a:spcPct val="120000"/>
              </a:lnSpc>
              <a:spcBef>
                <a:spcPts val="600"/>
              </a:spcBef>
              <a:buAutoNum type="arabicPeriod"/>
            </a:pP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 JAVNIH POTREBA U ŠKOLSTVU – </a:t>
            </a: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132.000,00</a:t>
            </a:r>
            <a:endParaRPr lang="hr-HR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20000"/>
              </a:lnSpc>
              <a:spcBef>
                <a:spcPts val="600"/>
              </a:spcBef>
              <a:buAutoNum type="arabicPeriod"/>
            </a:pP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RAZVOJ CIVILNOG DRUŠTVA – </a:t>
            </a: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.000,00</a:t>
            </a:r>
            <a:endParaRPr lang="hr-HR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20000"/>
              </a:lnSpc>
              <a:spcBef>
                <a:spcPts val="600"/>
              </a:spcBef>
              <a:buAutoNum type="arabicPeriod"/>
            </a:pP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 SOCIJALNE SKRBI – </a:t>
            </a: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138.200,00</a:t>
            </a:r>
            <a:endParaRPr lang="hr-HR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20000"/>
              </a:lnSpc>
              <a:spcBef>
                <a:spcPts val="600"/>
              </a:spcBef>
              <a:buAutoNum type="arabicPeriod"/>
            </a:pP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 JAVNIH POTREBA U SPORTU – </a:t>
            </a: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0.000,00</a:t>
            </a:r>
            <a:endParaRPr lang="hr-HR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20000"/>
              </a:lnSpc>
              <a:spcBef>
                <a:spcPts val="600"/>
              </a:spcBef>
              <a:buAutoNum type="arabicPeriod"/>
            </a:pP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 RAZVOJA TURIZMA – </a:t>
            </a: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65</a:t>
            </a: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.000,00</a:t>
            </a:r>
            <a:endParaRPr lang="hr-HR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20000"/>
              </a:lnSpc>
              <a:spcBef>
                <a:spcPts val="600"/>
              </a:spcBef>
              <a:buAutoNum type="arabicPeriod"/>
            </a:pP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 RAZVOJA GOSPODARSTVA – </a:t>
            </a: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122.200,00</a:t>
            </a:r>
            <a:endParaRPr lang="hr-HR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20000"/>
              </a:lnSpc>
              <a:spcBef>
                <a:spcPts val="600"/>
              </a:spcBef>
              <a:buAutoNum type="arabicPeriod"/>
            </a:pP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 RAZVOJA POLJOPRIVEDE – </a:t>
            </a: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39</a:t>
            </a: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.800,00</a:t>
            </a:r>
            <a:endParaRPr lang="hr-HR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20000"/>
              </a:lnSpc>
              <a:spcBef>
                <a:spcPts val="600"/>
              </a:spcBef>
              <a:buAutoNum type="arabicPeriod"/>
            </a:pP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 ORGANIZIRANJA I PROVOĐENJA ZAŠTITE I SPAŠAVANJA – </a:t>
            </a: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.500,00</a:t>
            </a:r>
            <a:endParaRPr lang="hr-HR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r-HR" dirty="0"/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6F2278DB-D142-80C6-4AF9-2E034A0D3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430609"/>
            <a:ext cx="11066182" cy="640080"/>
          </a:xfrm>
        </p:spPr>
        <p:txBody>
          <a:bodyPr>
            <a:normAutofit fontScale="90000"/>
          </a:bodyPr>
          <a:lstStyle/>
          <a:p>
            <a:r>
              <a:rPr lang="hr-HR" dirty="0"/>
              <a:t>RASHODI PRORAČUNA ZA </a:t>
            </a:r>
            <a:r>
              <a:rPr lang="hr-HR" dirty="0" smtClean="0"/>
              <a:t>2026. </a:t>
            </a:r>
            <a:r>
              <a:rPr lang="hr-HR" dirty="0"/>
              <a:t>– PROGRAMI, PROJEKTI I AKTIVNOSTI</a:t>
            </a:r>
          </a:p>
        </p:txBody>
      </p:sp>
      <p:sp>
        <p:nvSpPr>
          <p:cNvPr id="7" name="TekstniOkvir 6">
            <a:extLst>
              <a:ext uri="{FF2B5EF4-FFF2-40B4-BE49-F238E27FC236}">
                <a16:creationId xmlns:a16="http://schemas.microsoft.com/office/drawing/2014/main" id="{E38E508D-6931-3B1D-852B-F40E5C314B4A}"/>
              </a:ext>
            </a:extLst>
          </p:cNvPr>
          <p:cNvSpPr txBox="1"/>
          <p:nvPr/>
        </p:nvSpPr>
        <p:spPr>
          <a:xfrm>
            <a:off x="5977591" y="2082617"/>
            <a:ext cx="6292356" cy="22313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hr-H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 </a:t>
            </a:r>
            <a:r>
              <a:rPr lang="hr-H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PROVEDBA PROJEKATA – </a:t>
            </a:r>
            <a:r>
              <a:rPr lang="hr-H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hr-H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.042.980,00</a:t>
            </a:r>
            <a:endParaRPr lang="hr-H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hr-H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</a:t>
            </a:r>
            <a:r>
              <a:rPr lang="hr-H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 KREDITNOG ZADUŽIVANJA – </a:t>
            </a:r>
            <a:r>
              <a:rPr lang="hr-H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536</a:t>
            </a:r>
            <a:r>
              <a:rPr lang="hr-H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.700,00</a:t>
            </a:r>
            <a:endParaRPr lang="hr-H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hr-H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 POSLOVANJE DJEČJEG VRTIĆA – </a:t>
            </a:r>
            <a:r>
              <a:rPr lang="hr-H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722</a:t>
            </a:r>
            <a:r>
              <a:rPr lang="hr-H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.037,00</a:t>
            </a:r>
            <a:endParaRPr lang="hr-H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hr-H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 GRADSKA KNJIŽNICA I ČITAONICA – </a:t>
            </a:r>
            <a:r>
              <a:rPr lang="hr-H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</a:t>
            </a:r>
            <a:r>
              <a:rPr lang="hr-H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.000,00</a:t>
            </a:r>
            <a:endParaRPr lang="hr-H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hr-H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17. PROGRAM ODRŽAVANJA KOMUNALNE INFRASTRUKTURE – </a:t>
            </a:r>
            <a:r>
              <a:rPr lang="hr-H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223</a:t>
            </a:r>
            <a:r>
              <a:rPr lang="hr-H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.000,00</a:t>
            </a:r>
            <a:endParaRPr lang="hr-H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hr-H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18. PROGRAM GRAĐENJA KOMUNALNE INFRASTRUKTURE – </a:t>
            </a:r>
            <a:r>
              <a:rPr lang="hr-H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32.000,00</a:t>
            </a:r>
            <a:endParaRPr lang="hr-H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hr-H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19. PROGRAM ZAŠTITE OKOLIŠA – </a:t>
            </a:r>
            <a:r>
              <a:rPr lang="hr-H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  <a:r>
              <a:rPr lang="hr-H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.735,00</a:t>
            </a:r>
            <a:endParaRPr lang="hr-H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hr-H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 PROGRAM UPRAVLJANJA IMOVINOM – </a:t>
            </a:r>
            <a:r>
              <a:rPr lang="hr-H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352</a:t>
            </a:r>
            <a:r>
              <a:rPr lang="hr-H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.000,00</a:t>
            </a:r>
            <a:endParaRPr lang="hr-H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hr-H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21. IZRADA PLANSKE DOKUMENTACIJE – </a:t>
            </a:r>
            <a:r>
              <a:rPr lang="hr-H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41.250,00</a:t>
            </a:r>
            <a:endParaRPr lang="hr-H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FB59ED47-CD2C-2B59-215D-FED0F32A516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060" y="175668"/>
            <a:ext cx="582561" cy="72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0993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>
            <a:extLst>
              <a:ext uri="{FF2B5EF4-FFF2-40B4-BE49-F238E27FC236}">
                <a16:creationId xmlns:a16="http://schemas.microsoft.com/office/drawing/2014/main" id="{463603C0-65ED-635B-0830-4AF0A9A1199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44500" y="1460499"/>
            <a:ext cx="5327904" cy="4475889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hr-HR" sz="1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hr-HR" sz="1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POSLOVANJE GRADSKOG </a:t>
            </a:r>
            <a:r>
              <a:rPr lang="hr-HR" sz="1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VIJEĆA – </a:t>
            </a:r>
            <a:r>
              <a:rPr lang="hr-H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hr-H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.500,00 </a:t>
            </a:r>
            <a:r>
              <a:rPr lang="hr-H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hr-H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 obuhvaća naknade članovima Gradskog vijeća i tekuće donacije političkim </a:t>
            </a:r>
            <a:r>
              <a:rPr lang="hr-H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strankama, provođenje lokalnih izbora </a:t>
            </a:r>
            <a:endParaRPr lang="hr-H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hr-H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Izvor financiranja: Opći prihodi i primici </a:t>
            </a:r>
            <a:r>
              <a:rPr lang="hr-H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Pomoći</a:t>
            </a:r>
            <a:endParaRPr lang="hr-H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hr-HR" sz="1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hr-HR" sz="1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REDOVNA DJELATNOST GRADONAČELNIKA – </a:t>
            </a:r>
            <a:r>
              <a:rPr lang="hr-H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81.600,00 </a:t>
            </a:r>
            <a:r>
              <a:rPr lang="hr-H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hr-H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 obuhvaća </a:t>
            </a:r>
            <a:r>
              <a:rPr lang="hr-H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rashode za zaposlene i ostale troškove vezane uz redovnu djelatnost </a:t>
            </a:r>
            <a:endParaRPr lang="hr-H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hr-H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Izvor financiranja: Opći prihodi i </a:t>
            </a:r>
            <a:r>
              <a:rPr lang="hr-H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primici</a:t>
            </a:r>
            <a:endParaRPr lang="hr-H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hr-HR" sz="1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JAVNA UPRAVA I ADMINISTRACIJA – </a:t>
            </a:r>
            <a:r>
              <a:rPr lang="hr-H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765</a:t>
            </a:r>
            <a:r>
              <a:rPr lang="hr-H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.900,00 </a:t>
            </a:r>
            <a:r>
              <a:rPr lang="hr-H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r-H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 obuhvaća rashode za zaposlene, nabavu sredstava, proizvoda i usluga za rad uprave te opremanje javne uprave i administracije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r-H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Izvor financiranja: Opći prihodi i </a:t>
            </a:r>
            <a:r>
              <a:rPr lang="hr-H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primici</a:t>
            </a:r>
            <a:endParaRPr lang="hr-H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r-HR" sz="1000" dirty="0"/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0D30CBF0-E620-2FC6-C7D3-F03C3F07C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499" y="430609"/>
            <a:ext cx="10851573" cy="640080"/>
          </a:xfrm>
        </p:spPr>
        <p:txBody>
          <a:bodyPr>
            <a:normAutofit fontScale="90000"/>
          </a:bodyPr>
          <a:lstStyle/>
          <a:p>
            <a:r>
              <a:rPr lang="hr-HR" dirty="0"/>
              <a:t>RASHODI PRORAČUNA ZA </a:t>
            </a:r>
            <a:r>
              <a:rPr lang="hr-HR" dirty="0" smtClean="0"/>
              <a:t>2026. </a:t>
            </a:r>
            <a:r>
              <a:rPr lang="hr-HR" dirty="0"/>
              <a:t>– PROGRAMI, PROJEKTI I AKTIVNOSTI</a:t>
            </a:r>
          </a:p>
        </p:txBody>
      </p:sp>
      <p:sp>
        <p:nvSpPr>
          <p:cNvPr id="7" name="TekstniOkvir 6">
            <a:extLst>
              <a:ext uri="{FF2B5EF4-FFF2-40B4-BE49-F238E27FC236}">
                <a16:creationId xmlns:a16="http://schemas.microsoft.com/office/drawing/2014/main" id="{E7375070-C184-5EA6-A5F6-AF811AC06C4D}"/>
              </a:ext>
            </a:extLst>
          </p:cNvPr>
          <p:cNvSpPr txBox="1"/>
          <p:nvPr/>
        </p:nvSpPr>
        <p:spPr>
          <a:xfrm>
            <a:off x="5772404" y="1460500"/>
            <a:ext cx="5902360" cy="39241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hr-HR" sz="1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PROGRAM </a:t>
            </a:r>
            <a:r>
              <a:rPr lang="hr-HR" sz="1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JAVNIH POTREBA U KULTURI – </a:t>
            </a:r>
            <a:r>
              <a:rPr lang="hr-H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53.000,00 </a:t>
            </a:r>
            <a:r>
              <a:rPr lang="hr-H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</a:p>
          <a:p>
            <a:pPr marL="171450" indent="-1714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hr-H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 obuhvaća </a:t>
            </a:r>
            <a:r>
              <a:rPr lang="hr-H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financiranje projekata udruga u kulturi, donacije vjerskim zajednicama</a:t>
            </a:r>
            <a:endParaRPr lang="hr-HR" sz="10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hr-H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Izvor financiranja: Opći prihodi i </a:t>
            </a:r>
            <a:r>
              <a:rPr lang="hr-H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primici</a:t>
            </a:r>
            <a:endParaRPr lang="hr-HR" sz="10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Bef>
                <a:spcPts val="600"/>
              </a:spcBef>
            </a:pPr>
            <a:r>
              <a:rPr lang="hr-HR" sz="1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PROGRAM </a:t>
            </a:r>
            <a:r>
              <a:rPr lang="hr-HR" sz="1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JAVNIH POTREBA U ŠKOLSTVU </a:t>
            </a:r>
            <a:r>
              <a:rPr lang="hr-HR" sz="1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hr-H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132.000,00 </a:t>
            </a:r>
            <a:r>
              <a:rPr lang="hr-H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</a:p>
          <a:p>
            <a:pPr marL="171450" indent="-171450">
              <a:lnSpc>
                <a:spcPct val="2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hr-H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 obuhvaća </a:t>
            </a:r>
            <a:r>
              <a:rPr lang="hr-H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financiranje rashoda zaposlenih u produženom boravku, financiranje radnih bilježnica, stipendije studentima, sufinanciranje voznih karata srednjoškolcima</a:t>
            </a:r>
            <a:endParaRPr lang="hr-HR" sz="10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ct val="2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hr-H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Izvor financiranja: </a:t>
            </a:r>
            <a:r>
              <a:rPr lang="hr-H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Opći prihodi i primici</a:t>
            </a:r>
          </a:p>
          <a:p>
            <a:pPr>
              <a:lnSpc>
                <a:spcPct val="200000"/>
              </a:lnSpc>
              <a:spcBef>
                <a:spcPts val="600"/>
              </a:spcBef>
            </a:pPr>
            <a:r>
              <a:rPr lang="hr-HR" sz="1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RAZVOJ CIVILNOG DRUŠTVA </a:t>
            </a:r>
            <a:r>
              <a:rPr lang="hr-HR" sz="1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hr-H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r>
              <a:rPr lang="hr-H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.000,00 </a:t>
            </a:r>
            <a:r>
              <a:rPr lang="hr-H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</a:p>
          <a:p>
            <a:pPr marL="171450" indent="-171450">
              <a:lnSpc>
                <a:spcPct val="2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hr-H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 </a:t>
            </a:r>
            <a:r>
              <a:rPr lang="hr-H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obuhvaća financiranje </a:t>
            </a:r>
            <a:r>
              <a:rPr lang="hr-H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udruga civilnog društva</a:t>
            </a:r>
          </a:p>
          <a:p>
            <a:pPr marL="171450" indent="-171450">
              <a:lnSpc>
                <a:spcPct val="2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hr-H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Izvor financiranja: Opći prihodi i primici</a:t>
            </a:r>
            <a:endParaRPr lang="hr-HR" sz="10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Bef>
                <a:spcPts val="600"/>
              </a:spcBef>
            </a:pPr>
            <a:endParaRPr lang="hr-HR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1E33EB4D-155C-D241-26AA-72A52E5C5D9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060" y="175668"/>
            <a:ext cx="582561" cy="72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1680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>
            <a:extLst>
              <a:ext uri="{FF2B5EF4-FFF2-40B4-BE49-F238E27FC236}">
                <a16:creationId xmlns:a16="http://schemas.microsoft.com/office/drawing/2014/main" id="{696D4260-924E-A13C-B353-CA63CFC3521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25702" y="1560343"/>
            <a:ext cx="5032989" cy="3977640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hr-HR" sz="11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PROGRAM SOCIJALNE SKRBI – </a:t>
            </a: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138.200,00 </a:t>
            </a: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</a:p>
          <a:p>
            <a:pPr marL="385200" indent="-385200">
              <a:lnSpc>
                <a:spcPct val="150000"/>
              </a:lnSpc>
              <a:spcBef>
                <a:spcPts val="10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 obuhvaća poticanje rješavanja stambenog pitanja, dar roditeljima za novorođenče, naknade troškova stanovanja</a:t>
            </a:r>
          </a:p>
          <a:p>
            <a:pPr marL="385200" indent="-385200">
              <a:lnSpc>
                <a:spcPct val="150000"/>
              </a:lnSpc>
              <a:spcBef>
                <a:spcPts val="10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Izvor financiranja: Opći prihodi i primici, Pomoći</a:t>
            </a:r>
          </a:p>
          <a:p>
            <a:pPr marL="385200" indent="-385200">
              <a:lnSpc>
                <a:spcPct val="150000"/>
              </a:lnSpc>
              <a:spcBef>
                <a:spcPts val="1000"/>
              </a:spcBef>
              <a:spcAft>
                <a:spcPts val="200"/>
              </a:spcAft>
            </a:pPr>
            <a:endParaRPr lang="hr-HR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hr-HR" sz="11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PROGRAM JAVNIH POTREBA U SPORTU – </a:t>
            </a: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0.000,00 </a:t>
            </a: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</a:p>
          <a:p>
            <a:pPr marL="385200" indent="-385200">
              <a:lnSpc>
                <a:spcPct val="150000"/>
              </a:lnSpc>
              <a:spcBef>
                <a:spcPts val="10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 obuhvaća financiranje udruga u sportu</a:t>
            </a:r>
          </a:p>
          <a:p>
            <a:pPr marL="385200" indent="-385200">
              <a:lnSpc>
                <a:spcPct val="150000"/>
              </a:lnSpc>
              <a:spcBef>
                <a:spcPts val="10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Izvor financiranja: Opći prihodi i primici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hr-HR" sz="11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PROGRAM RAZVOJA TURIZMA – </a:t>
            </a: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65</a:t>
            </a: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.000,00 </a:t>
            </a: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</a:p>
          <a:p>
            <a:pPr marL="385200" indent="-385200">
              <a:lnSpc>
                <a:spcPct val="150000"/>
              </a:lnSpc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 obuhvaća financiranje djelatnosti Turističke zajednice i potpore za razvoj turističkih kapaciteta</a:t>
            </a:r>
          </a:p>
          <a:p>
            <a:pPr marL="385200" indent="-385200">
              <a:lnSpc>
                <a:spcPct val="150000"/>
              </a:lnSpc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Izvor financiranja: Opći prihodi i primici</a:t>
            </a:r>
          </a:p>
          <a:p>
            <a:pPr marL="0" indent="0">
              <a:lnSpc>
                <a:spcPct val="150000"/>
              </a:lnSpc>
              <a:buNone/>
            </a:pP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hr-HR" sz="1400" dirty="0"/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hr-HR" sz="1400" dirty="0"/>
          </a:p>
          <a:p>
            <a:endParaRPr lang="hr-HR" dirty="0"/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D5AA3485-4D4F-FCAA-FCE8-7A95BBF12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499" y="430609"/>
            <a:ext cx="10870045" cy="640080"/>
          </a:xfrm>
        </p:spPr>
        <p:txBody>
          <a:bodyPr>
            <a:normAutofit fontScale="90000"/>
          </a:bodyPr>
          <a:lstStyle/>
          <a:p>
            <a:r>
              <a:rPr lang="hr-HR" dirty="0"/>
              <a:t>RASHODI PRORAČUNA ZA </a:t>
            </a:r>
            <a:r>
              <a:rPr lang="hr-HR" dirty="0" smtClean="0"/>
              <a:t>2026. </a:t>
            </a:r>
            <a:r>
              <a:rPr lang="hr-HR" dirty="0"/>
              <a:t>– PROGRAMI, PROJEKTI I AKTIVNOSTI</a:t>
            </a:r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63C92798-0938-9DDF-C929-F6EC8212C761}"/>
              </a:ext>
            </a:extLst>
          </p:cNvPr>
          <p:cNvSpPr txBox="1"/>
          <p:nvPr/>
        </p:nvSpPr>
        <p:spPr>
          <a:xfrm>
            <a:off x="5938981" y="1506681"/>
            <a:ext cx="5808519" cy="5266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5200" indent="-385200" defTabSz="457200">
              <a:lnSpc>
                <a:spcPct val="150000"/>
              </a:lnSpc>
              <a:spcBef>
                <a:spcPts val="1000"/>
              </a:spcBef>
              <a:spcAft>
                <a:spcPts val="200"/>
              </a:spcAft>
              <a:defRPr/>
            </a:pPr>
            <a:r>
              <a:rPr lang="hr-HR" sz="1000" b="1" noProof="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kumimoji="0" lang="hr-HR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r-HR" sz="1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 RAZVOJA GOSPODARSTVA </a:t>
            </a:r>
            <a:r>
              <a:rPr lang="hr-HR" sz="1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hr-H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122.200,00 </a:t>
            </a:r>
            <a:r>
              <a:rPr lang="hr-H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  <a:endParaRPr lang="hr-HR" sz="10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5200" indent="-385200" defTabSz="457200">
              <a:lnSpc>
                <a:spcPct val="150000"/>
              </a:lnSpc>
              <a:spcBef>
                <a:spcPts val="1000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hr-H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hr-HR" sz="10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rogram</a:t>
            </a:r>
            <a:r>
              <a:rPr kumimoji="0" lang="hr-HR" sz="1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obuhvaća sufinanciranje</a:t>
            </a:r>
            <a:r>
              <a:rPr kumimoji="0" lang="hr-HR" sz="100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zapošljavanja i doprinosa i sufinanciranje rada Razvojne agencije Grada Kutjeva</a:t>
            </a:r>
            <a:endParaRPr kumimoji="0" lang="hr-HR" sz="10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5200" indent="-385200" defTabSz="457200">
              <a:lnSpc>
                <a:spcPct val="150000"/>
              </a:lnSpc>
              <a:spcBef>
                <a:spcPts val="1000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hr-H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Izvor </a:t>
            </a:r>
            <a:r>
              <a:rPr lang="hr-H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financiranja: Opći prihodi i primici </a:t>
            </a:r>
            <a:endParaRPr kumimoji="0" lang="hr-HR" sz="10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hr-HR" sz="1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kumimoji="0" lang="hr-HR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hr-HR" sz="10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PROGRAM </a:t>
            </a:r>
            <a:r>
              <a:rPr lang="hr-HR" sz="1000" b="1" noProof="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RAZVOJA POLJOPRIVREDE</a:t>
            </a:r>
            <a:r>
              <a:rPr kumimoji="0" lang="hr-HR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hr-HR" sz="10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hr-H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39</a:t>
            </a:r>
            <a:r>
              <a:rPr lang="hr-H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.800,00 </a:t>
            </a:r>
            <a:r>
              <a:rPr lang="hr-H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</a:p>
          <a:p>
            <a:pPr marL="385200" lvl="0" indent="-385200">
              <a:lnSpc>
                <a:spcPct val="150000"/>
              </a:lnSpc>
              <a:spcBef>
                <a:spcPts val="1000"/>
              </a:spcBef>
              <a:spcAft>
                <a:spcPts val="200"/>
              </a:spcAft>
              <a:buFont typeface="Wingdings" panose="05000000000000000000" pitchFamily="2" charset="2"/>
              <a:buChar char="§"/>
              <a:defRPr/>
            </a:pPr>
            <a:r>
              <a:rPr lang="hr-H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hr-HR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rogram</a:t>
            </a:r>
            <a:r>
              <a:rPr lang="hr-H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obuhvaća financiranje razvoja poljoprivrede, financiranje udruge Kutjevački vinari i sufinanciranje Državnog hidrometeorološkog zavoda </a:t>
            </a:r>
            <a:endParaRPr kumimoji="0" lang="hr-HR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5200" marR="0" lvl="0" indent="-385200" algn="l" defTabSz="4572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Izvor financiranja: Opći prihodi i primici</a:t>
            </a:r>
            <a:endParaRPr lang="hr-HR" sz="10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hr-HR" sz="1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kumimoji="0" lang="hr-HR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hr-HR" sz="10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PROGRAM </a:t>
            </a:r>
            <a:r>
              <a:rPr lang="hr-HR" sz="1000" b="1" noProof="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ORGANIZIRANJA I PROVOĐENJA ZAŠTITE I SPAŠAVANJA</a:t>
            </a:r>
            <a:r>
              <a:rPr kumimoji="0" lang="hr-HR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hr-HR" sz="10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kumimoji="0" lang="hr-HR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hr-H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hr-H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.500,00 </a:t>
            </a:r>
            <a:r>
              <a:rPr lang="hr-H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</a:p>
          <a:p>
            <a:pPr marL="385200" marR="0" lvl="0" indent="-385200" algn="l" defTabSz="4572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program obuhvaća </a:t>
            </a:r>
            <a:r>
              <a:rPr kumimoji="0" lang="hr-HR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sufinanciranje rada Vatrogasne</a:t>
            </a:r>
            <a:r>
              <a:rPr kumimoji="0" lang="hr-HR" sz="10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zajednice </a:t>
            </a:r>
            <a:r>
              <a:rPr kumimoji="0" lang="hr-HR" sz="10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Požeštine</a:t>
            </a:r>
            <a:r>
              <a:rPr lang="hr-H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Javne vatrogasne postrojbe i HGSS Požega</a:t>
            </a:r>
            <a:endParaRPr kumimoji="0" lang="hr-HR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5200" marR="0" lvl="0" indent="-385200" algn="l" defTabSz="4572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Izvor financiranja: Opći prihodi i primici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hr-HR" sz="1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 PROVEDBA PROJEKATA </a:t>
            </a:r>
            <a:r>
              <a:rPr lang="hr-HR" sz="1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hr-H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4.042</a:t>
            </a:r>
            <a:r>
              <a:rPr lang="hr-H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.980,00 </a:t>
            </a:r>
            <a:r>
              <a:rPr lang="hr-H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</a:p>
          <a:p>
            <a:pPr marL="385200" marR="0" lvl="0" indent="-385200" algn="l" defTabSz="4572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hr-H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 obuhvaća </a:t>
            </a:r>
            <a:r>
              <a:rPr lang="hr-H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provedbu projekata od kojih su </a:t>
            </a:r>
            <a:r>
              <a:rPr lang="hr-HR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najznačajniJi</a:t>
            </a:r>
            <a:r>
              <a:rPr lang="hr-H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Zaželi – za bolje sutra III, Pro-</a:t>
            </a:r>
            <a:r>
              <a:rPr lang="hr-HR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efficient</a:t>
            </a:r>
            <a:r>
              <a:rPr lang="hr-H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Dom kulture Kutjevo, Tržnica Kutjevo i </a:t>
            </a:r>
            <a:r>
              <a:rPr lang="hr-H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 Kulture</a:t>
            </a:r>
            <a:endParaRPr lang="hr-HR" sz="10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5200" marR="0" lvl="0" indent="-385200" algn="l" defTabSz="4572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hr-H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Izvor financiranja: Opći prihodi i </a:t>
            </a:r>
            <a:r>
              <a:rPr lang="hr-H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primici, </a:t>
            </a:r>
            <a:r>
              <a:rPr lang="hr-H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Pomoći </a:t>
            </a:r>
            <a:endParaRPr lang="hr-HR" sz="10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8726BFEF-BC40-1D7C-7AA5-8A75B26A33F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060" y="175668"/>
            <a:ext cx="582561" cy="720783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15FCE56D-1282-8AB1-3255-90B4259703E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35" r="67845" b="108"/>
          <a:stretch/>
        </p:blipFill>
        <p:spPr>
          <a:xfrm>
            <a:off x="274999" y="5613838"/>
            <a:ext cx="3097634" cy="813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6837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>
            <a:extLst>
              <a:ext uri="{FF2B5EF4-FFF2-40B4-BE49-F238E27FC236}">
                <a16:creationId xmlns:a16="http://schemas.microsoft.com/office/drawing/2014/main" id="{1020B849-82B7-548E-2537-FD1E813701D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hr-HR" sz="1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 </a:t>
            </a:r>
            <a:r>
              <a:rPr lang="pl-PL" sz="1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 KREDITNOG ZADUŽIVANJA </a:t>
            </a:r>
            <a:r>
              <a:rPr lang="pl-PL" sz="1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hr-H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536</a:t>
            </a:r>
            <a:r>
              <a:rPr lang="hr-H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.700,00 </a:t>
            </a:r>
            <a:r>
              <a:rPr lang="hr-H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</a:p>
          <a:p>
            <a:pPr marL="385200" indent="-385200">
              <a:lnSpc>
                <a:spcPct val="150000"/>
              </a:lnSpc>
              <a:spcBef>
                <a:spcPts val="10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hr-H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 </a:t>
            </a:r>
            <a:r>
              <a:rPr lang="hr-H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obuhvaća otplatu glavnica kredita</a:t>
            </a:r>
            <a:endParaRPr lang="hr-H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5200" indent="-385200">
              <a:lnSpc>
                <a:spcPct val="150000"/>
              </a:lnSpc>
              <a:spcBef>
                <a:spcPts val="10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hr-H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Izvor financiranja: Opći prihodi i </a:t>
            </a:r>
            <a:r>
              <a:rPr lang="hr-H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primici</a:t>
            </a:r>
            <a:endParaRPr lang="hr-H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hr-HR" sz="1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 </a:t>
            </a:r>
            <a:r>
              <a:rPr lang="pl-PL" sz="1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POSLOVANJE DJEČJEG VRTIĆA </a:t>
            </a:r>
            <a:r>
              <a:rPr lang="pl-PL" sz="1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hr-H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722</a:t>
            </a:r>
            <a:r>
              <a:rPr lang="hr-H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.037,00 </a:t>
            </a:r>
            <a:r>
              <a:rPr lang="hr-H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</a:p>
          <a:p>
            <a:pPr marL="385200" indent="-385200">
              <a:lnSpc>
                <a:spcPct val="150000"/>
              </a:lnSpc>
              <a:spcBef>
                <a:spcPts val="10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hr-H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 obuhvaća </a:t>
            </a:r>
            <a:r>
              <a:rPr lang="hr-H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poslovanje dječjeg vrtića</a:t>
            </a:r>
            <a:endParaRPr lang="hr-H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5200" indent="-385200">
              <a:lnSpc>
                <a:spcPct val="150000"/>
              </a:lnSpc>
              <a:spcBef>
                <a:spcPts val="10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hr-H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Izvor financiranja: Opći prihodi i </a:t>
            </a:r>
            <a:r>
              <a:rPr lang="hr-H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primici, Pomoći, Vlastiti prihodi</a:t>
            </a:r>
            <a:endParaRPr lang="hr-H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724C0D36-23BB-080B-55D0-4FD8B1F31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499" y="430609"/>
            <a:ext cx="10814627" cy="640080"/>
          </a:xfrm>
        </p:spPr>
        <p:txBody>
          <a:bodyPr>
            <a:normAutofit fontScale="90000"/>
          </a:bodyPr>
          <a:lstStyle/>
          <a:p>
            <a:r>
              <a:rPr lang="hr-HR" dirty="0"/>
              <a:t>RASHODI PRORAČUNA ZA </a:t>
            </a:r>
            <a:r>
              <a:rPr lang="hr-HR" dirty="0" smtClean="0"/>
              <a:t>2026. </a:t>
            </a:r>
            <a:r>
              <a:rPr lang="hr-HR" dirty="0"/>
              <a:t>– PROGRAMI, PROJEKTI I AKTIVNOSTI</a:t>
            </a:r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4955ABCF-B7CA-EB80-5C2F-3CC7E5672A14}"/>
              </a:ext>
            </a:extLst>
          </p:cNvPr>
          <p:cNvSpPr txBox="1"/>
          <p:nvPr/>
        </p:nvSpPr>
        <p:spPr>
          <a:xfrm>
            <a:off x="5975927" y="1442027"/>
            <a:ext cx="5771574" cy="38862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kumimoji="0" lang="hr-HR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16. </a:t>
            </a:r>
            <a:r>
              <a:rPr lang="pl-PL" sz="1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GRADSKA KNJIŽNICA KUTJEVO </a:t>
            </a:r>
            <a:r>
              <a:rPr kumimoji="0" lang="pl-PL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hr-HR" sz="100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</a:t>
            </a:r>
            <a:r>
              <a:rPr lang="hr-H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.000,00 </a:t>
            </a:r>
            <a:r>
              <a:rPr lang="hr-H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</a:p>
          <a:p>
            <a:pPr marL="385200" marR="0" lvl="0" indent="-385200" algn="l" defTabSz="4572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program obuhvaća </a:t>
            </a:r>
            <a:r>
              <a:rPr lang="hr-H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poslovanje Gradske knjižnice Kutjevo</a:t>
            </a:r>
            <a:endParaRPr kumimoji="0" lang="hr-HR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5200" marR="0" lvl="0" indent="-385200" algn="l" defTabSz="4572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Izvor financiranja: Opći prihodi i primici, </a:t>
            </a:r>
            <a:r>
              <a:rPr kumimoji="0" lang="hr-HR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Pomoći,</a:t>
            </a:r>
            <a:r>
              <a:rPr kumimoji="0" lang="hr-HR" sz="10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Vlastiti prihodi</a:t>
            </a:r>
            <a:endParaRPr kumimoji="0" lang="hr-HR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hr-HR" sz="1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kumimoji="0" lang="hr-HR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PROGRAM</a:t>
            </a:r>
            <a:r>
              <a:rPr kumimoji="0" lang="hr-HR" sz="1000" b="1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ODRŽAVANJA KOMUNALNE INFRASTRUKTURE</a:t>
            </a:r>
            <a:r>
              <a:rPr kumimoji="0" lang="hr-HR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hr-HR" sz="10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hr-HR" sz="100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223</a:t>
            </a:r>
            <a:r>
              <a:rPr lang="hr-H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.000,00 </a:t>
            </a:r>
            <a:r>
              <a:rPr lang="hr-H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</a:p>
          <a:p>
            <a:pPr marL="385200" marR="0" lvl="0" indent="-385200" algn="l" defTabSz="4572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program obuhvaća </a:t>
            </a:r>
            <a:r>
              <a:rPr lang="hr-HR" sz="100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rashode održavanja javne rasvjete, održavanje nerazvrstanih cesta, održavanje javnih površina, održavanje građevina javne odvodnje oborinskih voda</a:t>
            </a:r>
            <a:endParaRPr kumimoji="0" lang="hr-HR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5200" marR="0" lvl="0" indent="-385200" algn="l" defTabSz="4572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Izvor financiranja: Opći prihodi i </a:t>
            </a:r>
            <a:r>
              <a:rPr kumimoji="0" lang="hr-HR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primici,</a:t>
            </a:r>
            <a:r>
              <a:rPr kumimoji="0" lang="hr-HR" sz="10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Komunalna naknada, Prihod od šumskog doprinosa, Prihod od zakupa i koncesije poljoprivrednog zemljišta</a:t>
            </a:r>
            <a:endParaRPr kumimoji="0" lang="hr-HR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hr-HR" sz="1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18. </a:t>
            </a:r>
            <a:r>
              <a:rPr lang="pt-BR" sz="1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 </a:t>
            </a:r>
            <a:r>
              <a:rPr lang="hr-HR" sz="1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GRADNJE KOMUNALNE INFRASTRUKTURE</a:t>
            </a:r>
            <a:r>
              <a:rPr lang="pt-BR" sz="1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hr-H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r>
              <a:rPr lang="hr-H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.000,00 </a:t>
            </a:r>
            <a:r>
              <a:rPr lang="hr-H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</a:p>
          <a:p>
            <a:pPr marL="385200" marR="0" lvl="0" indent="-385200" algn="l" defTabSz="4572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hr-H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 obuhvaća financiranje </a:t>
            </a:r>
            <a:r>
              <a:rPr lang="hr-H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dječjih igrališta, izgradnju javne rasvjete i izgradnju nerazvrstanih cesta</a:t>
            </a:r>
            <a:endParaRPr lang="hr-HR" sz="10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5200" marR="0" lvl="0" indent="-385200" algn="l" defTabSz="4572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hr-H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Izvor financiranja: Opći prihodi i </a:t>
            </a:r>
            <a:r>
              <a:rPr lang="hr-H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primici, Komunalni doprinos, Naknada za eksploataciju mineralnih sirovima, Naknada za zadržavanje nelegalno izgrađenih objekata </a:t>
            </a:r>
            <a:endParaRPr kumimoji="0" lang="hr-HR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1988B418-732F-0E3D-7455-989FFBA0401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060" y="175668"/>
            <a:ext cx="582561" cy="720783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F9EAF809-BD8D-B5BE-E814-716A07E39A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444500" y="4514503"/>
            <a:ext cx="4572001" cy="228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2748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>
            <a:extLst>
              <a:ext uri="{FF2B5EF4-FFF2-40B4-BE49-F238E27FC236}">
                <a16:creationId xmlns:a16="http://schemas.microsoft.com/office/drawing/2014/main" id="{FE4AA8DE-DBC7-B314-CDF0-845D2E63411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99403" y="1460499"/>
            <a:ext cx="5532570" cy="4774046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hr-HR" sz="11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19. </a:t>
            </a:r>
            <a:r>
              <a:rPr lang="pl-PL" sz="11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 ZAŠTITE OKOLIŠA </a:t>
            </a:r>
            <a:r>
              <a:rPr lang="pl-PL" sz="11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  <a:r>
              <a:rPr lang="hr-H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.735,00 </a:t>
            </a:r>
            <a:r>
              <a:rPr lang="hr-H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</a:p>
          <a:p>
            <a:pPr>
              <a:lnSpc>
                <a:spcPct val="150000"/>
              </a:lnSpc>
              <a:spcAft>
                <a:spcPts val="200"/>
              </a:spcAft>
            </a:pPr>
            <a:r>
              <a:rPr lang="hr-HR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 obuhvaća </a:t>
            </a: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deratizaciju, veterinarske usluge, financiranje nabavke spremnika za otpad, zbrinjavanje komunalnog otpada, sufinanciranje rada </a:t>
            </a:r>
            <a:r>
              <a:rPr lang="hr-HR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reciklažnog</a:t>
            </a: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dvorišta</a:t>
            </a:r>
            <a:endParaRPr lang="hr-HR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200"/>
              </a:spcAft>
            </a:pPr>
            <a:r>
              <a:rPr lang="hr-HR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Izvor financiranja: Opći prihodi i </a:t>
            </a: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primici, Pomoći, Naknada za eksploataciju mineralnih sirovina </a:t>
            </a:r>
            <a:endParaRPr lang="hr-HR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Aft>
                <a:spcPts val="200"/>
              </a:spcAft>
              <a:buNone/>
            </a:pPr>
            <a:r>
              <a:rPr lang="hr-HR" sz="11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 </a:t>
            </a:r>
            <a:r>
              <a:rPr lang="sv-SE" sz="11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</a:t>
            </a:r>
            <a:r>
              <a:rPr lang="hr-HR" sz="11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UPRAVLJANJA IMOVINOM</a:t>
            </a:r>
            <a:r>
              <a:rPr lang="sv-SE" sz="11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SE" sz="11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hr-HR" sz="11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352</a:t>
            </a:r>
            <a:r>
              <a:rPr lang="hr-H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.000,00 </a:t>
            </a:r>
            <a:r>
              <a:rPr lang="hr-H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</a:p>
          <a:p>
            <a:pPr>
              <a:lnSpc>
                <a:spcPct val="150000"/>
              </a:lnSpc>
              <a:spcAft>
                <a:spcPts val="200"/>
              </a:spcAft>
            </a:pPr>
            <a:r>
              <a:rPr lang="hr-HR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 obuhvaća </a:t>
            </a: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tekuće i investicijsko održavanje građevinskih objekata, režijske troškove po mjesnim odborima, kupnju nekretnina, izradu projektno-tehničke dokumentacije </a:t>
            </a:r>
            <a:endParaRPr lang="hr-HR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200"/>
              </a:spcAft>
            </a:pPr>
            <a:r>
              <a:rPr lang="hr-HR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Izvor financiranja: Opći prihodi i </a:t>
            </a: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primici, Prihodi od prodaje nefinancijske imovine i nadoknade šteta od osiguranja, Prihod od prodaje stanova </a:t>
            </a:r>
            <a:endParaRPr lang="hr-HR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1000"/>
              </a:spcBef>
              <a:spcAft>
                <a:spcPts val="200"/>
              </a:spcAft>
              <a:buNone/>
            </a:pPr>
            <a:r>
              <a:rPr lang="hr-HR" sz="11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21. IZRADA PLANSKE DOKUMENTACIJE  </a:t>
            </a:r>
            <a:r>
              <a:rPr lang="hr-H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  <a:r>
              <a:rPr lang="hr-H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.250,00 </a:t>
            </a:r>
            <a:r>
              <a:rPr lang="hr-H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EUR</a:t>
            </a:r>
          </a:p>
          <a:p>
            <a:pPr>
              <a:lnSpc>
                <a:spcPct val="150000"/>
              </a:lnSpc>
              <a:spcAft>
                <a:spcPts val="200"/>
              </a:spcAft>
            </a:pPr>
            <a:r>
              <a:rPr lang="hr-HR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 </a:t>
            </a: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obuhvaća izradu planske dokumentacije uređenja Grada Kutjeva, gospodarske zone Kamenjača</a:t>
            </a:r>
            <a:endParaRPr lang="hr-HR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200"/>
              </a:spcAft>
            </a:pPr>
            <a:r>
              <a:rPr lang="hr-HR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Izvor: </a:t>
            </a:r>
            <a:r>
              <a:rPr lang="hr-HR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Pomoći</a:t>
            </a:r>
            <a:endParaRPr lang="hr-HR" sz="11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5200" indent="-385200">
              <a:lnSpc>
                <a:spcPct val="150000"/>
              </a:lnSpc>
              <a:spcBef>
                <a:spcPts val="100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endParaRPr lang="hr-HR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r-HR" dirty="0"/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EED670EE-D597-03C0-9EC3-E4E660566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499" y="430609"/>
            <a:ext cx="11257973" cy="640080"/>
          </a:xfrm>
        </p:spPr>
        <p:txBody>
          <a:bodyPr>
            <a:normAutofit fontScale="90000"/>
          </a:bodyPr>
          <a:lstStyle/>
          <a:p>
            <a:r>
              <a:rPr lang="hr-HR" dirty="0"/>
              <a:t>RASHODI PRORAČUNA ZA </a:t>
            </a:r>
            <a:r>
              <a:rPr lang="hr-HR" dirty="0" smtClean="0"/>
              <a:t>2026. </a:t>
            </a:r>
            <a:r>
              <a:rPr lang="hr-HR" dirty="0"/>
              <a:t>– PROGRAMI, PROJEKTI I AKTIVNOSTI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D118B0EC-9E17-9C94-7D61-EA24C2506A2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060" y="175668"/>
            <a:ext cx="582561" cy="72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7736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>
            <a:extLst>
              <a:ext uri="{FF2B5EF4-FFF2-40B4-BE49-F238E27FC236}">
                <a16:creationId xmlns:a16="http://schemas.microsoft.com/office/drawing/2014/main" id="{86CD2989-320A-E892-6D51-8D37B0C4FAD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44499" y="1460499"/>
            <a:ext cx="11267209" cy="4966891"/>
          </a:xfrm>
        </p:spPr>
        <p:txBody>
          <a:bodyPr/>
          <a:lstStyle/>
          <a:p>
            <a:pPr marL="0" indent="0">
              <a:buNone/>
            </a:pPr>
            <a:endParaRPr lang="hr-HR" dirty="0"/>
          </a:p>
          <a:p>
            <a:pPr marL="0" indent="0" algn="r">
              <a:buNone/>
            </a:pPr>
            <a:endParaRPr lang="hr-HR" dirty="0"/>
          </a:p>
          <a:p>
            <a:pPr marL="0" indent="0" algn="r">
              <a:buNone/>
            </a:pPr>
            <a:endParaRPr lang="hr-HR" dirty="0"/>
          </a:p>
          <a:p>
            <a:pPr marL="0" indent="0" algn="r">
              <a:buNone/>
            </a:pPr>
            <a:endParaRPr lang="hr-HR" dirty="0"/>
          </a:p>
          <a:p>
            <a:pPr marL="0" indent="0" algn="r">
              <a:buNone/>
            </a:pPr>
            <a:endParaRPr lang="hr-HR" dirty="0"/>
          </a:p>
          <a:p>
            <a:pPr marL="0" indent="0" algn="r">
              <a:buNone/>
            </a:pPr>
            <a:endParaRPr lang="hr-HR" dirty="0"/>
          </a:p>
          <a:p>
            <a:pPr marL="0" indent="0" algn="r">
              <a:buNone/>
            </a:pPr>
            <a:endParaRPr lang="hr-HR" dirty="0"/>
          </a:p>
          <a:p>
            <a:pPr marL="0" indent="0" algn="r">
              <a:buNone/>
            </a:pPr>
            <a:endParaRPr lang="hr-HR" dirty="0"/>
          </a:p>
          <a:p>
            <a:pPr marL="0" indent="0" algn="r">
              <a:buNone/>
            </a:pPr>
            <a:endParaRPr lang="hr-HR" dirty="0"/>
          </a:p>
          <a:p>
            <a:pPr marL="0" indent="0" algn="r">
              <a:buNone/>
            </a:pPr>
            <a:endParaRPr lang="hr-HR" dirty="0"/>
          </a:p>
          <a:p>
            <a:pPr marL="0" indent="0" algn="r">
              <a:buNone/>
            </a:pPr>
            <a:endParaRPr lang="hr-HR" dirty="0"/>
          </a:p>
          <a:p>
            <a:pPr marL="0" indent="0" algn="r">
              <a:buNone/>
            </a:pPr>
            <a:endParaRPr lang="hr-HR" dirty="0"/>
          </a:p>
          <a:p>
            <a:pPr marL="0" indent="0" algn="r">
              <a:buNone/>
            </a:pPr>
            <a:endParaRPr lang="hr-HR" dirty="0"/>
          </a:p>
          <a:p>
            <a:pPr marL="0" indent="0" algn="r">
              <a:buNone/>
            </a:pPr>
            <a:r>
              <a:rPr lang="hr-HR" dirty="0"/>
              <a:t>Gradonačelnik: Josip Budimir, mag. oec.</a:t>
            </a:r>
          </a:p>
          <a:p>
            <a:endParaRPr lang="hr-HR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9E080877-9CC1-71F9-4191-F447467D29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3" r="10856" b="79467"/>
          <a:stretch/>
        </p:blipFill>
        <p:spPr>
          <a:xfrm>
            <a:off x="1531524" y="1893455"/>
            <a:ext cx="9128952" cy="2493819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463CBC16-CA7A-66CF-17AA-C1A9BFFFC43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060" y="175668"/>
            <a:ext cx="582561" cy="72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8225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yslexia 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D24726"/>
      </a:accent2>
      <a:accent3>
        <a:srgbClr val="9B5AC8"/>
      </a:accent3>
      <a:accent4>
        <a:srgbClr val="F0A11F"/>
      </a:accent4>
      <a:accent5>
        <a:srgbClr val="CB5BA3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ind map for Dyslexia_Win32_ss_v3.potx" id="{52B68AD9-87CD-4104-BE88-D09E115B5193}" vid="{32DE419F-2C9E-491B-9DE2-9CB15F0BBAC2}"/>
    </a:ext>
  </a:extLst>
</a:theme>
</file>

<file path=ppt/theme/theme2.xml><?xml version="1.0" encoding="utf-8"?>
<a:theme xmlns:a="http://schemas.openxmlformats.org/drawingml/2006/main" name="Retrospektiva">
  <a:themeElements>
    <a:clrScheme name="Retrospektiva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k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6" ma:contentTypeDescription="Create a new document." ma:contentTypeScope="" ma:versionID="ac37c1753acd5e330d2062ccec26ea66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340c7101c92c5120abd06486f9454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A1A6209-623F-4A40-A043-EF97F4DE517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478DEAE-E0CA-42BB-BA2E-F6A39AAEB4B0}">
  <ds:schemaRefs>
    <ds:schemaRef ds:uri="http://schemas.microsoft.com/sharepoint/v3"/>
    <ds:schemaRef ds:uri="http://purl.org/dc/elements/1.1/"/>
    <ds:schemaRef ds:uri="16c05727-aa75-4e4a-9b5f-8a80a1165891"/>
    <ds:schemaRef ds:uri="http://schemas.microsoft.com/office/2006/documentManagement/types"/>
    <ds:schemaRef ds:uri="http://www.w3.org/XML/1998/namespace"/>
    <ds:schemaRef ds:uri="71af3243-3dd4-4a8d-8c0d-dd76da1f02a5"/>
    <ds:schemaRef ds:uri="http://schemas.openxmlformats.org/package/2006/metadata/core-properties"/>
    <ds:schemaRef ds:uri="http://schemas.microsoft.com/office/2006/metadata/properties"/>
    <ds:schemaRef ds:uri="http://purl.org/dc/terms/"/>
    <ds:schemaRef ds:uri="http://schemas.microsoft.com/office/infopath/2007/PartnerControls"/>
    <ds:schemaRef ds:uri="230e9df3-be65-4c73-a93b-d1236ebd677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8CC2A95-AB18-4E2B-BAAB-ED507F826E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1742</Words>
  <Application>Microsoft Office PowerPoint</Application>
  <PresentationFormat>Široki zaslon</PresentationFormat>
  <Paragraphs>225</Paragraphs>
  <Slides>18</Slides>
  <Notes>3</Notes>
  <HiddenSlides>0</HiddenSlides>
  <MMClips>0</MMClips>
  <ScaleCrop>false</ScaleCrop>
  <HeadingPairs>
    <vt:vector size="6" baseType="variant">
      <vt:variant>
        <vt:lpstr>Korišteni fontovi</vt:lpstr>
      </vt:variant>
      <vt:variant>
        <vt:i4>8</vt:i4>
      </vt:variant>
      <vt:variant>
        <vt:lpstr>Tema</vt:lpstr>
      </vt:variant>
      <vt:variant>
        <vt:i4>2</vt:i4>
      </vt:variant>
      <vt:variant>
        <vt:lpstr>Naslovi slajdova</vt:lpstr>
      </vt:variant>
      <vt:variant>
        <vt:i4>18</vt:i4>
      </vt:variant>
    </vt:vector>
  </HeadingPairs>
  <TitlesOfParts>
    <vt:vector size="28" baseType="lpstr">
      <vt:lpstr>Arial</vt:lpstr>
      <vt:lpstr>Arial Narrow</vt:lpstr>
      <vt:lpstr>Calibri</vt:lpstr>
      <vt:lpstr>Calibri Light</vt:lpstr>
      <vt:lpstr>Segoe UI</vt:lpstr>
      <vt:lpstr>Segoe UI Semibold</vt:lpstr>
      <vt:lpstr>Times New Roman</vt:lpstr>
      <vt:lpstr>Wingdings</vt:lpstr>
      <vt:lpstr>Office Theme</vt:lpstr>
      <vt:lpstr>Retrospektiva</vt:lpstr>
      <vt:lpstr>VODIČ ZA GRAĐANE</vt:lpstr>
      <vt:lpstr>UVODNA RIJEČ</vt:lpstr>
      <vt:lpstr>ŠTO JE PRORAČUN?</vt:lpstr>
      <vt:lpstr>PRORAČUNSKA NAČELA</vt:lpstr>
      <vt:lpstr>PRORAČUNSKA NAČELA</vt:lpstr>
      <vt:lpstr>STRUKTURA PRORAČUNA</vt:lpstr>
      <vt:lpstr>PRORAČUN GRADA KUTJEVA ZA 2026. GODINU</vt:lpstr>
      <vt:lpstr>PRORAČUN GRADA KUTJEVA ZA 2026. GODINU</vt:lpstr>
      <vt:lpstr>PRIHODI PRORAČUNA ZA 2026.</vt:lpstr>
      <vt:lpstr>PRIHODI PRORAČUNA ZA 2026. </vt:lpstr>
      <vt:lpstr>PRIHODI PRORAČUNA ZA 2026.</vt:lpstr>
      <vt:lpstr>RASHODI PRORAČUNA ZA 2026. – PROGRAMI, PROJEKTI I AKTIVNOSTI</vt:lpstr>
      <vt:lpstr>RASHODI PRORAČUNA ZA 2026. – PROGRAMI, PROJEKTI I AKTIVNOSTI</vt:lpstr>
      <vt:lpstr>RASHODI PRORAČUNA ZA 2026. – PROGRAMI, PROJEKTI I AKTIVNOSTI</vt:lpstr>
      <vt:lpstr>RASHODI PRORAČUNA ZA 2026. – PROGRAMI, PROJEKTI I AKTIVNOSTI</vt:lpstr>
      <vt:lpstr>RASHODI PRORAČUNA ZA 2026. – PROGRAMI, PROJEKTI I AKTIVNOSTI</vt:lpstr>
      <vt:lpstr>RASHODI PRORAČUNA ZA 2026. – PROGRAMI, PROJEKTI I AKTIVNOSTI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2023-05-01T17:37:37Z</dcterms:created>
  <dcterms:modified xsi:type="dcterms:W3CDTF">2026-01-13T12:12:46Z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